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1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360CB-5DB8-4FFD-8AD8-071DD9B848EE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626AA-9934-4C2B-9ACE-EFEB06E08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489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360CB-5DB8-4FFD-8AD8-071DD9B848EE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626AA-9934-4C2B-9ACE-EFEB06E08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845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360CB-5DB8-4FFD-8AD8-071DD9B848EE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626AA-9934-4C2B-9ACE-EFEB06E08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091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360CB-5DB8-4FFD-8AD8-071DD9B848EE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626AA-9934-4C2B-9ACE-EFEB06E08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528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360CB-5DB8-4FFD-8AD8-071DD9B848EE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626AA-9934-4C2B-9ACE-EFEB06E08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378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360CB-5DB8-4FFD-8AD8-071DD9B848EE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626AA-9934-4C2B-9ACE-EFEB06E08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652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360CB-5DB8-4FFD-8AD8-071DD9B848EE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626AA-9934-4C2B-9ACE-EFEB06E08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211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360CB-5DB8-4FFD-8AD8-071DD9B848EE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626AA-9934-4C2B-9ACE-EFEB06E08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753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360CB-5DB8-4FFD-8AD8-071DD9B848EE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626AA-9934-4C2B-9ACE-EFEB06E08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710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360CB-5DB8-4FFD-8AD8-071DD9B848EE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626AA-9934-4C2B-9ACE-EFEB06E08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341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360CB-5DB8-4FFD-8AD8-071DD9B848EE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626AA-9934-4C2B-9ACE-EFEB06E08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291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360CB-5DB8-4FFD-8AD8-071DD9B848EE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626AA-9934-4C2B-9ACE-EFEB06E08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523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Screen shot 2011-06-09 at 12.27.29 A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913" r="40998" b="5178"/>
          <a:stretch/>
        </p:blipFill>
        <p:spPr bwMode="auto">
          <a:xfrm>
            <a:off x="111042" y="1060437"/>
            <a:ext cx="2116183" cy="203836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313516" y="1174637"/>
            <a:ext cx="855617" cy="422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600"/>
              </a:spcAft>
            </a:pPr>
            <a:r>
              <a:rPr lang="en-US" sz="1000" b="1" dirty="0" err="1">
                <a:latin typeface="Gill Sans MT" pitchFamily="34" charset="0"/>
              </a:rPr>
              <a:t>Sudano</a:t>
            </a:r>
            <a:r>
              <a:rPr lang="en-US" sz="1000" b="1" dirty="0">
                <a:latin typeface="Gill Sans MT" pitchFamily="34" charset="0"/>
              </a:rPr>
              <a:t> – </a:t>
            </a:r>
            <a:br>
              <a:rPr lang="en-US" sz="1000" b="1" dirty="0">
                <a:latin typeface="Gill Sans MT" pitchFamily="34" charset="0"/>
              </a:rPr>
            </a:br>
            <a:r>
              <a:rPr lang="en-US" sz="1000" b="1" dirty="0" err="1">
                <a:latin typeface="Gill Sans MT" pitchFamily="34" charset="0"/>
              </a:rPr>
              <a:t>Sahelian</a:t>
            </a:r>
            <a:endParaRPr lang="en-US" sz="1000" b="1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667354" y="2184402"/>
            <a:ext cx="1132131" cy="60950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/>
            </a:pPr>
            <a:r>
              <a:rPr lang="en-US" sz="1000" b="1" dirty="0" smtClean="0">
                <a:solidFill>
                  <a:srgbClr val="000000"/>
                </a:solidFill>
                <a:latin typeface="Gill Sans MT"/>
                <a:cs typeface="Gill Sans MT"/>
              </a:rPr>
              <a:t>East and Southern Africa Maize Mixed</a:t>
            </a:r>
            <a:endParaRPr lang="en-US" sz="1000" b="1" dirty="0">
              <a:solidFill>
                <a:srgbClr val="000000"/>
              </a:solidFill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1386168" y="1111024"/>
            <a:ext cx="871537" cy="48638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/>
            </a:pPr>
            <a:r>
              <a:rPr lang="en-US" sz="1000" b="1" dirty="0" smtClean="0">
                <a:solidFill>
                  <a:srgbClr val="000000"/>
                </a:solidFill>
                <a:latin typeface="Gill Sans MT"/>
                <a:cs typeface="Gill Sans MT"/>
              </a:rPr>
              <a:t>Ethiopian Highlands</a:t>
            </a:r>
            <a:endParaRPr lang="en-US" sz="1000" b="1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60015" y="122701"/>
            <a:ext cx="5451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Africa Rising M&amp;E Components, Activities, and Outputs</a:t>
            </a:r>
            <a:endParaRPr lang="en-US" b="1" dirty="0"/>
          </a:p>
        </p:txBody>
      </p:sp>
      <p:sp>
        <p:nvSpPr>
          <p:cNvPr id="25" name="Rectangle 24"/>
          <p:cNvSpPr/>
          <p:nvPr/>
        </p:nvSpPr>
        <p:spPr>
          <a:xfrm>
            <a:off x="19331" y="739166"/>
            <a:ext cx="29590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400" b="1" dirty="0" smtClean="0">
                <a:solidFill>
                  <a:prstClr val="black"/>
                </a:solidFill>
              </a:rPr>
              <a:t>Program/Project Site Identification</a:t>
            </a:r>
            <a:endParaRPr lang="en-US" sz="1400" b="1" dirty="0">
              <a:solidFill>
                <a:prstClr val="black"/>
              </a:solidFill>
            </a:endParaRPr>
          </a:p>
        </p:txBody>
      </p:sp>
      <p:grpSp>
        <p:nvGrpSpPr>
          <p:cNvPr id="136" name="Group 135"/>
          <p:cNvGrpSpPr/>
          <p:nvPr/>
        </p:nvGrpSpPr>
        <p:grpSpPr>
          <a:xfrm>
            <a:off x="6609645" y="726103"/>
            <a:ext cx="2458155" cy="5661634"/>
            <a:chOff x="6609645" y="726103"/>
            <a:chExt cx="2458155" cy="5661634"/>
          </a:xfrm>
        </p:grpSpPr>
        <p:cxnSp>
          <p:nvCxnSpPr>
            <p:cNvPr id="97" name="Straight Arrow Connector 96"/>
            <p:cNvCxnSpPr/>
            <p:nvPr/>
          </p:nvCxnSpPr>
          <p:spPr>
            <a:xfrm>
              <a:off x="6609645" y="3405609"/>
              <a:ext cx="274320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5" name="Group 134"/>
            <p:cNvGrpSpPr/>
            <p:nvPr/>
          </p:nvGrpSpPr>
          <p:grpSpPr>
            <a:xfrm>
              <a:off x="6865677" y="726103"/>
              <a:ext cx="2202123" cy="5661634"/>
              <a:chOff x="6865677" y="726103"/>
              <a:chExt cx="2202123" cy="5661634"/>
            </a:xfrm>
          </p:grpSpPr>
          <p:sp>
            <p:nvSpPr>
              <p:cNvPr id="103" name="Flowchart: Process 102"/>
              <p:cNvSpPr/>
              <p:nvPr/>
            </p:nvSpPr>
            <p:spPr>
              <a:xfrm>
                <a:off x="6865677" y="726103"/>
                <a:ext cx="2202123" cy="5661634"/>
              </a:xfrm>
              <a:prstGeom prst="flowChartProcess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en-US" sz="1400" b="1" dirty="0" smtClean="0">
                    <a:solidFill>
                      <a:schemeClr val="tx1"/>
                    </a:solidFill>
                  </a:rPr>
                  <a:t>Outputs</a:t>
                </a:r>
                <a:endParaRPr lang="en-US" sz="1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4" name="Flowchart: Process 93"/>
              <p:cNvSpPr/>
              <p:nvPr/>
            </p:nvSpPr>
            <p:spPr>
              <a:xfrm>
                <a:off x="6975567" y="2680618"/>
                <a:ext cx="1974664" cy="962081"/>
              </a:xfrm>
              <a:prstGeom prst="flowChartProcess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1200" b="1" dirty="0" smtClean="0">
                    <a:solidFill>
                      <a:schemeClr val="tx1"/>
                    </a:solidFill>
                  </a:rPr>
                  <a:t>FtF Indicators / reports by</a:t>
                </a:r>
              </a:p>
              <a:p>
                <a:r>
                  <a:rPr lang="en-US" sz="1200" dirty="0" smtClean="0">
                    <a:solidFill>
                      <a:schemeClr val="tx1"/>
                    </a:solidFill>
                  </a:rPr>
                  <a:t>- Research sites</a:t>
                </a:r>
              </a:p>
              <a:p>
                <a:r>
                  <a:rPr lang="en-US" sz="1200" dirty="0" smtClean="0">
                    <a:solidFill>
                      <a:schemeClr val="tx1"/>
                    </a:solidFill>
                  </a:rPr>
                  <a:t>- Country / National level</a:t>
                </a:r>
              </a:p>
              <a:p>
                <a:r>
                  <a:rPr lang="en-US" sz="1200" dirty="0" smtClean="0">
                    <a:solidFill>
                      <a:schemeClr val="tx1"/>
                    </a:solidFill>
                  </a:rPr>
                  <a:t>- Project sites</a:t>
                </a:r>
              </a:p>
              <a:p>
                <a:r>
                  <a:rPr lang="en-US" sz="1200" dirty="0" smtClean="0">
                    <a:solidFill>
                      <a:schemeClr val="tx1"/>
                    </a:solidFill>
                  </a:rPr>
                  <a:t>- Program / SSA </a:t>
                </a:r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5" name="Flowchart: Process 94"/>
              <p:cNvSpPr/>
              <p:nvPr/>
            </p:nvSpPr>
            <p:spPr>
              <a:xfrm>
                <a:off x="6975567" y="4826581"/>
                <a:ext cx="1974664" cy="1511087"/>
              </a:xfrm>
              <a:prstGeom prst="flowChartProcess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r>
                  <a:rPr lang="en-US" sz="1200" b="1" dirty="0" smtClean="0">
                    <a:solidFill>
                      <a:schemeClr val="tx1"/>
                    </a:solidFill>
                  </a:rPr>
                  <a:t>Performance </a:t>
                </a:r>
                <a:r>
                  <a:rPr lang="en-US" sz="1200" b="1" dirty="0" smtClean="0">
                    <a:solidFill>
                      <a:schemeClr val="tx1"/>
                    </a:solidFill>
                  </a:rPr>
                  <a:t>Variables</a:t>
                </a:r>
              </a:p>
              <a:p>
                <a:r>
                  <a:rPr lang="en-US" sz="1200" b="1" dirty="0" smtClean="0">
                    <a:solidFill>
                      <a:schemeClr val="tx1"/>
                    </a:solidFill>
                  </a:rPr>
                  <a:t>(modeling &amp; validation)</a:t>
                </a:r>
              </a:p>
              <a:p>
                <a:pPr marL="171450" indent="-171450">
                  <a:buFontTx/>
                  <a:buChar char="-"/>
                </a:pPr>
                <a:r>
                  <a:rPr lang="en-US" sz="1200" dirty="0" smtClean="0">
                    <a:solidFill>
                      <a:schemeClr val="tx1"/>
                    </a:solidFill>
                  </a:rPr>
                  <a:t>∆Whole farm productivity</a:t>
                </a:r>
              </a:p>
              <a:p>
                <a:pPr marL="171450" indent="-171450">
                  <a:buFontTx/>
                  <a:buChar char="-"/>
                </a:pPr>
                <a:r>
                  <a:rPr lang="en-US" sz="1200" dirty="0" smtClean="0">
                    <a:solidFill>
                      <a:schemeClr val="tx1"/>
                    </a:solidFill>
                  </a:rPr>
                  <a:t>Technology performance </a:t>
                </a:r>
              </a:p>
              <a:p>
                <a:r>
                  <a:rPr lang="en-US" sz="1200" dirty="0">
                    <a:solidFill>
                      <a:schemeClr val="tx1"/>
                    </a:solidFill>
                  </a:rPr>
                  <a:t> </a:t>
                </a:r>
                <a:r>
                  <a:rPr lang="en-US" sz="1200" dirty="0" smtClean="0">
                    <a:solidFill>
                      <a:schemeClr val="tx1"/>
                    </a:solidFill>
                  </a:rPr>
                  <a:t>      ∆ Yield</a:t>
                </a:r>
              </a:p>
              <a:p>
                <a:r>
                  <a:rPr lang="en-US" sz="1200" dirty="0">
                    <a:solidFill>
                      <a:schemeClr val="tx1"/>
                    </a:solidFill>
                  </a:rPr>
                  <a:t> </a:t>
                </a:r>
                <a:r>
                  <a:rPr lang="en-US" sz="1200" dirty="0" smtClean="0">
                    <a:solidFill>
                      <a:schemeClr val="tx1"/>
                    </a:solidFill>
                  </a:rPr>
                  <a:t>      ∆ Labor prod.- by gender</a:t>
                </a:r>
              </a:p>
              <a:p>
                <a:r>
                  <a:rPr lang="en-US" sz="1200" dirty="0">
                    <a:solidFill>
                      <a:schemeClr val="tx1"/>
                    </a:solidFill>
                  </a:rPr>
                  <a:t> </a:t>
                </a:r>
                <a:r>
                  <a:rPr lang="en-US" sz="1200" dirty="0" smtClean="0">
                    <a:solidFill>
                      <a:schemeClr val="tx1"/>
                    </a:solidFill>
                  </a:rPr>
                  <a:t>      ∆ NUE, WUE</a:t>
                </a:r>
              </a:p>
              <a:p>
                <a:r>
                  <a:rPr lang="en-US" sz="1200" dirty="0" smtClean="0">
                    <a:solidFill>
                      <a:schemeClr val="tx1"/>
                    </a:solidFill>
                  </a:rPr>
                  <a:t>- ∆Revenues, Costs, Profits</a:t>
                </a:r>
              </a:p>
            </p:txBody>
          </p:sp>
          <p:sp>
            <p:nvSpPr>
              <p:cNvPr id="96" name="Flowchart: Process 95"/>
              <p:cNvSpPr/>
              <p:nvPr/>
            </p:nvSpPr>
            <p:spPr>
              <a:xfrm>
                <a:off x="6975567" y="1060437"/>
                <a:ext cx="1974664" cy="1428719"/>
              </a:xfrm>
              <a:prstGeom prst="flowChartProcess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r>
                  <a:rPr lang="en-US" sz="1200" b="1" dirty="0" smtClean="0">
                    <a:solidFill>
                      <a:schemeClr val="tx1"/>
                    </a:solidFill>
                  </a:rPr>
                  <a:t>M&amp;E </a:t>
                </a:r>
                <a:r>
                  <a:rPr lang="en-US" sz="1200" b="1" dirty="0" smtClean="0">
                    <a:solidFill>
                      <a:schemeClr val="tx1"/>
                    </a:solidFill>
                  </a:rPr>
                  <a:t>Outputs</a:t>
                </a:r>
                <a:endParaRPr lang="en-US" sz="1200" b="1" dirty="0" smtClean="0">
                  <a:solidFill>
                    <a:schemeClr val="tx1"/>
                  </a:solidFill>
                </a:endParaRPr>
              </a:p>
              <a:p>
                <a:pPr marL="171450" indent="-171450">
                  <a:buFontTx/>
                  <a:buChar char="-"/>
                </a:pPr>
                <a:r>
                  <a:rPr lang="en-US" sz="1200" dirty="0" smtClean="0">
                    <a:solidFill>
                      <a:schemeClr val="tx1"/>
                    </a:solidFill>
                  </a:rPr>
                  <a:t>FtF Indicators</a:t>
                </a:r>
              </a:p>
              <a:p>
                <a:pPr marL="171450" indent="-171450">
                  <a:buFontTx/>
                  <a:buChar char="-"/>
                </a:pPr>
                <a:r>
                  <a:rPr lang="en-US" sz="1200" dirty="0" smtClean="0">
                    <a:solidFill>
                      <a:schemeClr val="tx1"/>
                    </a:solidFill>
                  </a:rPr>
                  <a:t>Outcome mapping (incl.  nutrition &amp; market effect)</a:t>
                </a:r>
              </a:p>
              <a:p>
                <a:pPr marL="171450" indent="-171450">
                  <a:buFontTx/>
                  <a:buChar char="-"/>
                </a:pPr>
                <a:r>
                  <a:rPr lang="en-US" sz="1200" dirty="0" smtClean="0">
                    <a:solidFill>
                      <a:schemeClr val="tx1"/>
                    </a:solidFill>
                  </a:rPr>
                  <a:t>Cost/Benefit analyses</a:t>
                </a:r>
              </a:p>
              <a:p>
                <a:pPr marL="171450" indent="-171450">
                  <a:buFontTx/>
                  <a:buChar char="-"/>
                </a:pPr>
                <a:r>
                  <a:rPr lang="en-US" sz="1200" dirty="0" smtClean="0">
                    <a:solidFill>
                      <a:schemeClr val="tx1"/>
                    </a:solidFill>
                  </a:rPr>
                  <a:t>RCT evaluation </a:t>
                </a:r>
              </a:p>
              <a:p>
                <a:pPr marL="171450" indent="-171450">
                  <a:buFontTx/>
                  <a:buChar char="-"/>
                </a:pPr>
                <a:r>
                  <a:rPr lang="en-US" sz="1200" dirty="0" smtClean="0">
                    <a:solidFill>
                      <a:schemeClr val="tx1"/>
                    </a:solidFill>
                  </a:rPr>
                  <a:t>Adoption studies?</a:t>
                </a:r>
              </a:p>
              <a:p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4" name="Flowchart: Process 103"/>
              <p:cNvSpPr/>
              <p:nvPr/>
            </p:nvSpPr>
            <p:spPr>
              <a:xfrm>
                <a:off x="6978317" y="3834161"/>
                <a:ext cx="1974664" cy="800959"/>
              </a:xfrm>
              <a:prstGeom prst="flowChartProcess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r>
                  <a:rPr lang="en-US" sz="1200" b="1" dirty="0" smtClean="0">
                    <a:solidFill>
                      <a:schemeClr val="tx1"/>
                    </a:solidFill>
                  </a:rPr>
                  <a:t>SI Innovation Catalogue</a:t>
                </a:r>
              </a:p>
              <a:p>
                <a:r>
                  <a:rPr lang="en-US" sz="1200" dirty="0" smtClean="0">
                    <a:solidFill>
                      <a:schemeClr val="tx1"/>
                    </a:solidFill>
                  </a:rPr>
                  <a:t>- Inventory (cross-site)</a:t>
                </a:r>
              </a:p>
              <a:p>
                <a:r>
                  <a:rPr lang="en-US" sz="1200" dirty="0" smtClean="0">
                    <a:solidFill>
                      <a:schemeClr val="tx1"/>
                    </a:solidFill>
                  </a:rPr>
                  <a:t>- Characterization</a:t>
                </a:r>
              </a:p>
              <a:p>
                <a:r>
                  <a:rPr lang="en-US" sz="1200" dirty="0" smtClean="0">
                    <a:solidFill>
                      <a:schemeClr val="tx1"/>
                    </a:solidFill>
                  </a:rPr>
                  <a:t>- Open access  </a:t>
                </a:r>
              </a:p>
            </p:txBody>
          </p:sp>
        </p:grpSp>
      </p:grpSp>
      <p:grpSp>
        <p:nvGrpSpPr>
          <p:cNvPr id="132" name="Group 131"/>
          <p:cNvGrpSpPr/>
          <p:nvPr/>
        </p:nvGrpSpPr>
        <p:grpSpPr>
          <a:xfrm>
            <a:off x="1789959" y="739166"/>
            <a:ext cx="4819687" cy="5661634"/>
            <a:chOff x="1789959" y="739166"/>
            <a:chExt cx="4819687" cy="5661634"/>
          </a:xfrm>
        </p:grpSpPr>
        <p:sp>
          <p:nvSpPr>
            <p:cNvPr id="54" name="Flowchart: Process 53"/>
            <p:cNvSpPr/>
            <p:nvPr/>
          </p:nvSpPr>
          <p:spPr>
            <a:xfrm>
              <a:off x="4255845" y="739166"/>
              <a:ext cx="2353801" cy="5661634"/>
            </a:xfrm>
            <a:prstGeom prst="flowChartProcess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400" b="1" dirty="0" smtClean="0">
                  <a:solidFill>
                    <a:schemeClr val="tx1"/>
                  </a:solidFill>
                </a:rPr>
                <a:t> Data/Analysis Platform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62" name="Flowchart: Process 61"/>
            <p:cNvSpPr/>
            <p:nvPr/>
          </p:nvSpPr>
          <p:spPr>
            <a:xfrm>
              <a:off x="4793760" y="1129219"/>
              <a:ext cx="1604862" cy="972511"/>
            </a:xfrm>
            <a:prstGeom prst="flowChartProcess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sz="1200" b="1" dirty="0" smtClean="0">
                  <a:solidFill>
                    <a:schemeClr val="tx1"/>
                  </a:solidFill>
                </a:rPr>
                <a:t>Contextual Data</a:t>
              </a:r>
            </a:p>
            <a:p>
              <a:r>
                <a:rPr lang="en-US" sz="1200" b="1" dirty="0" smtClean="0">
                  <a:solidFill>
                    <a:schemeClr val="tx1"/>
                  </a:solidFill>
                </a:rPr>
                <a:t>(national/regional)</a:t>
              </a:r>
            </a:p>
            <a:p>
              <a:r>
                <a:rPr lang="en-US" sz="1200" dirty="0" smtClean="0">
                  <a:solidFill>
                    <a:schemeClr val="tx1"/>
                  </a:solidFill>
                </a:rPr>
                <a:t>- Statistics</a:t>
              </a:r>
            </a:p>
            <a:p>
              <a:r>
                <a:rPr lang="en-US" sz="1200" dirty="0" smtClean="0">
                  <a:solidFill>
                    <a:schemeClr val="tx1"/>
                  </a:solidFill>
                </a:rPr>
                <a:t>- HH survey &amp; census</a:t>
              </a:r>
            </a:p>
            <a:p>
              <a:r>
                <a:rPr lang="en-US" sz="1200" dirty="0" smtClean="0">
                  <a:solidFill>
                    <a:schemeClr val="tx1"/>
                  </a:solidFill>
                </a:rPr>
                <a:t>- Spatial data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87" name="Flowchart: Process 86"/>
            <p:cNvSpPr/>
            <p:nvPr/>
          </p:nvSpPr>
          <p:spPr>
            <a:xfrm>
              <a:off x="4811176" y="2160810"/>
              <a:ext cx="1587445" cy="977672"/>
            </a:xfrm>
            <a:prstGeom prst="flowChartProcess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sz="1200" b="1" dirty="0" smtClean="0">
                  <a:solidFill>
                    <a:schemeClr val="tx1"/>
                  </a:solidFill>
                </a:rPr>
                <a:t>Derived Indicators</a:t>
              </a:r>
            </a:p>
            <a:p>
              <a:r>
                <a:rPr lang="en-US" sz="1200" dirty="0" smtClean="0">
                  <a:solidFill>
                    <a:schemeClr val="tx1"/>
                  </a:solidFill>
                </a:rPr>
                <a:t>- HH Typologies</a:t>
              </a:r>
            </a:p>
            <a:p>
              <a:r>
                <a:rPr lang="en-US" sz="1200" dirty="0" smtClean="0">
                  <a:solidFill>
                    <a:schemeClr val="tx1"/>
                  </a:solidFill>
                </a:rPr>
                <a:t>- Intensification Index</a:t>
              </a:r>
            </a:p>
            <a:p>
              <a:r>
                <a:rPr lang="en-US" sz="1200" dirty="0" smtClean="0">
                  <a:solidFill>
                    <a:schemeClr val="tx1"/>
                  </a:solidFill>
                </a:rPr>
                <a:t>- Sustainability Index</a:t>
              </a:r>
            </a:p>
            <a:p>
              <a:r>
                <a:rPr lang="en-US" sz="1200" dirty="0" smtClean="0">
                  <a:solidFill>
                    <a:schemeClr val="tx1"/>
                  </a:solidFill>
                </a:rPr>
                <a:t>- Nutrition index?</a:t>
              </a:r>
            </a:p>
          </p:txBody>
        </p:sp>
        <p:grpSp>
          <p:nvGrpSpPr>
            <p:cNvPr id="126" name="Group 125"/>
            <p:cNvGrpSpPr/>
            <p:nvPr/>
          </p:nvGrpSpPr>
          <p:grpSpPr>
            <a:xfrm>
              <a:off x="1789959" y="1212516"/>
              <a:ext cx="2821740" cy="1886286"/>
              <a:chOff x="1789959" y="1212516"/>
              <a:chExt cx="2821740" cy="1886286"/>
            </a:xfrm>
          </p:grpSpPr>
          <p:sp>
            <p:nvSpPr>
              <p:cNvPr id="28" name="Flowchart: Process 27"/>
              <p:cNvSpPr/>
              <p:nvPr/>
            </p:nvSpPr>
            <p:spPr>
              <a:xfrm>
                <a:off x="2637035" y="2362200"/>
                <a:ext cx="1974664" cy="736602"/>
              </a:xfrm>
              <a:prstGeom prst="flowChartProcess">
                <a:avLst/>
              </a:prstGeom>
              <a:solidFill>
                <a:srgbClr val="FFFFCC"/>
              </a:solidFill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1300"/>
                  </a:lnSpc>
                </a:pPr>
                <a:r>
                  <a:rPr lang="en-US" sz="1200" b="1" dirty="0" smtClean="0">
                    <a:solidFill>
                      <a:schemeClr val="tx1"/>
                    </a:solidFill>
                  </a:rPr>
                  <a:t>Ranking domains by key AR attributes</a:t>
                </a:r>
              </a:p>
              <a:p>
                <a:pPr>
                  <a:lnSpc>
                    <a:spcPts val="700"/>
                  </a:lnSpc>
                </a:pPr>
                <a:r>
                  <a:rPr lang="en-US" sz="900" b="1" dirty="0" smtClean="0">
                    <a:solidFill>
                      <a:schemeClr val="tx1"/>
                    </a:solidFill>
                  </a:rPr>
                  <a:t>A ________</a:t>
                </a:r>
              </a:p>
              <a:p>
                <a:pPr>
                  <a:lnSpc>
                    <a:spcPts val="700"/>
                  </a:lnSpc>
                </a:pPr>
                <a:r>
                  <a:rPr lang="en-US" sz="900" b="1" dirty="0" smtClean="0">
                    <a:solidFill>
                      <a:schemeClr val="tx1"/>
                    </a:solidFill>
                  </a:rPr>
                  <a:t>C ________</a:t>
                </a:r>
              </a:p>
              <a:p>
                <a:pPr>
                  <a:lnSpc>
                    <a:spcPts val="700"/>
                  </a:lnSpc>
                </a:pPr>
                <a:r>
                  <a:rPr lang="en-US" sz="900" b="1" dirty="0" smtClean="0">
                    <a:solidFill>
                      <a:schemeClr val="tx1"/>
                    </a:solidFill>
                  </a:rPr>
                  <a:t>B ________</a:t>
                </a:r>
                <a:endParaRPr lang="en-US" sz="900" b="1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24" name="Group 123"/>
              <p:cNvGrpSpPr/>
              <p:nvPr/>
            </p:nvGrpSpPr>
            <p:grpSpPr>
              <a:xfrm>
                <a:off x="2637035" y="1212516"/>
                <a:ext cx="1974664" cy="860431"/>
                <a:chOff x="2637035" y="1212516"/>
                <a:chExt cx="1974664" cy="860431"/>
              </a:xfrm>
            </p:grpSpPr>
            <p:sp>
              <p:nvSpPr>
                <p:cNvPr id="30" name="Flowchart: Process 29"/>
                <p:cNvSpPr/>
                <p:nvPr/>
              </p:nvSpPr>
              <p:spPr>
                <a:xfrm>
                  <a:off x="2637035" y="1212516"/>
                  <a:ext cx="1974664" cy="860431"/>
                </a:xfrm>
                <a:prstGeom prst="flowChartProcess">
                  <a:avLst/>
                </a:prstGeom>
                <a:solidFill>
                  <a:srgbClr val="FFFFCC"/>
                </a:solidFill>
                <a:ln w="127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" name="TextBox 25"/>
                <p:cNvSpPr txBox="1"/>
                <p:nvPr/>
              </p:nvSpPr>
              <p:spPr>
                <a:xfrm>
                  <a:off x="3475499" y="1329739"/>
                  <a:ext cx="1083373" cy="7078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ts val="1300"/>
                    </a:lnSpc>
                  </a:pPr>
                  <a:r>
                    <a:rPr lang="en-US" sz="1200" b="1" dirty="0" smtClean="0"/>
                    <a:t>Project Site Stratification</a:t>
                  </a:r>
                </a:p>
                <a:p>
                  <a:pPr>
                    <a:lnSpc>
                      <a:spcPts val="1100"/>
                    </a:lnSpc>
                  </a:pPr>
                  <a:r>
                    <a:rPr lang="en-US" sz="900" dirty="0" smtClean="0"/>
                    <a:t>(Development</a:t>
                  </a:r>
                </a:p>
                <a:p>
                  <a:pPr>
                    <a:lnSpc>
                      <a:spcPts val="1100"/>
                    </a:lnSpc>
                  </a:pPr>
                  <a:r>
                    <a:rPr lang="en-US" sz="900" dirty="0"/>
                    <a:t> </a:t>
                  </a:r>
                  <a:r>
                    <a:rPr lang="en-US" sz="900" dirty="0" smtClean="0"/>
                    <a:t> Domains)</a:t>
                  </a:r>
                  <a:endParaRPr lang="en-US" sz="900" dirty="0"/>
                </a:p>
              </p:txBody>
            </p:sp>
            <p:grpSp>
              <p:nvGrpSpPr>
                <p:cNvPr id="17" name="Group 16"/>
                <p:cNvGrpSpPr/>
                <p:nvPr/>
              </p:nvGrpSpPr>
              <p:grpSpPr>
                <a:xfrm>
                  <a:off x="2702570" y="1364501"/>
                  <a:ext cx="809897" cy="562419"/>
                  <a:chOff x="3196046" y="1016165"/>
                  <a:chExt cx="809897" cy="562419"/>
                </a:xfrm>
                <a:solidFill>
                  <a:schemeClr val="accent4">
                    <a:lumMod val="20000"/>
                    <a:lumOff val="80000"/>
                  </a:schemeClr>
                </a:solidFill>
              </p:grpSpPr>
              <p:sp>
                <p:nvSpPr>
                  <p:cNvPr id="13" name="Freeform 12"/>
                  <p:cNvSpPr/>
                  <p:nvPr/>
                </p:nvSpPr>
                <p:spPr>
                  <a:xfrm>
                    <a:off x="3196046" y="1016165"/>
                    <a:ext cx="809897" cy="562419"/>
                  </a:xfrm>
                  <a:custGeom>
                    <a:avLst/>
                    <a:gdLst>
                      <a:gd name="connsiteX0" fmla="*/ 548640 w 809897"/>
                      <a:gd name="connsiteY0" fmla="*/ 35036 h 562419"/>
                      <a:gd name="connsiteX1" fmla="*/ 653143 w 809897"/>
                      <a:gd name="connsiteY1" fmla="*/ 48099 h 562419"/>
                      <a:gd name="connsiteX2" fmla="*/ 653143 w 809897"/>
                      <a:gd name="connsiteY2" fmla="*/ 152602 h 562419"/>
                      <a:gd name="connsiteX3" fmla="*/ 705394 w 809897"/>
                      <a:gd name="connsiteY3" fmla="*/ 230979 h 562419"/>
                      <a:gd name="connsiteX4" fmla="*/ 744583 w 809897"/>
                      <a:gd name="connsiteY4" fmla="*/ 244042 h 562419"/>
                      <a:gd name="connsiteX5" fmla="*/ 770709 w 809897"/>
                      <a:gd name="connsiteY5" fmla="*/ 283231 h 562419"/>
                      <a:gd name="connsiteX6" fmla="*/ 757646 w 809897"/>
                      <a:gd name="connsiteY6" fmla="*/ 322419 h 562419"/>
                      <a:gd name="connsiteX7" fmla="*/ 770709 w 809897"/>
                      <a:gd name="connsiteY7" fmla="*/ 453048 h 562419"/>
                      <a:gd name="connsiteX8" fmla="*/ 809897 w 809897"/>
                      <a:gd name="connsiteY8" fmla="*/ 492236 h 562419"/>
                      <a:gd name="connsiteX9" fmla="*/ 796834 w 809897"/>
                      <a:gd name="connsiteY9" fmla="*/ 531425 h 562419"/>
                      <a:gd name="connsiteX10" fmla="*/ 600891 w 809897"/>
                      <a:gd name="connsiteY10" fmla="*/ 544488 h 562419"/>
                      <a:gd name="connsiteX11" fmla="*/ 248194 w 809897"/>
                      <a:gd name="connsiteY11" fmla="*/ 531425 h 562419"/>
                      <a:gd name="connsiteX12" fmla="*/ 156754 w 809897"/>
                      <a:gd name="connsiteY12" fmla="*/ 518362 h 562419"/>
                      <a:gd name="connsiteX13" fmla="*/ 78377 w 809897"/>
                      <a:gd name="connsiteY13" fmla="*/ 505299 h 562419"/>
                      <a:gd name="connsiteX14" fmla="*/ 0 w 809897"/>
                      <a:gd name="connsiteY14" fmla="*/ 374671 h 562419"/>
                      <a:gd name="connsiteX15" fmla="*/ 13063 w 809897"/>
                      <a:gd name="connsiteY15" fmla="*/ 335482 h 562419"/>
                      <a:gd name="connsiteX16" fmla="*/ 91440 w 809897"/>
                      <a:gd name="connsiteY16" fmla="*/ 309356 h 562419"/>
                      <a:gd name="connsiteX17" fmla="*/ 104503 w 809897"/>
                      <a:gd name="connsiteY17" fmla="*/ 191791 h 562419"/>
                      <a:gd name="connsiteX18" fmla="*/ 130629 w 809897"/>
                      <a:gd name="connsiteY18" fmla="*/ 139539 h 562419"/>
                      <a:gd name="connsiteX19" fmla="*/ 143691 w 809897"/>
                      <a:gd name="connsiteY19" fmla="*/ 100351 h 562419"/>
                      <a:gd name="connsiteX20" fmla="*/ 182880 w 809897"/>
                      <a:gd name="connsiteY20" fmla="*/ 74225 h 562419"/>
                      <a:gd name="connsiteX21" fmla="*/ 326571 w 809897"/>
                      <a:gd name="connsiteY21" fmla="*/ 48099 h 562419"/>
                      <a:gd name="connsiteX22" fmla="*/ 444137 w 809897"/>
                      <a:gd name="connsiteY22" fmla="*/ 21974 h 562419"/>
                      <a:gd name="connsiteX23" fmla="*/ 522514 w 809897"/>
                      <a:gd name="connsiteY23" fmla="*/ 48099 h 562419"/>
                      <a:gd name="connsiteX24" fmla="*/ 548640 w 809897"/>
                      <a:gd name="connsiteY24" fmla="*/ 35036 h 562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809897" h="562419">
                        <a:moveTo>
                          <a:pt x="548640" y="35036"/>
                        </a:moveTo>
                        <a:cubicBezTo>
                          <a:pt x="583474" y="39390"/>
                          <a:pt x="621063" y="33841"/>
                          <a:pt x="653143" y="48099"/>
                        </a:cubicBezTo>
                        <a:cubicBezTo>
                          <a:pt x="682654" y="61215"/>
                          <a:pt x="653706" y="149789"/>
                          <a:pt x="653143" y="152602"/>
                        </a:cubicBezTo>
                        <a:cubicBezTo>
                          <a:pt x="666838" y="193687"/>
                          <a:pt x="663459" y="203022"/>
                          <a:pt x="705394" y="230979"/>
                        </a:cubicBezTo>
                        <a:cubicBezTo>
                          <a:pt x="716851" y="238617"/>
                          <a:pt x="731520" y="239688"/>
                          <a:pt x="744583" y="244042"/>
                        </a:cubicBezTo>
                        <a:cubicBezTo>
                          <a:pt x="753292" y="257105"/>
                          <a:pt x="768128" y="267745"/>
                          <a:pt x="770709" y="283231"/>
                        </a:cubicBezTo>
                        <a:cubicBezTo>
                          <a:pt x="772973" y="296813"/>
                          <a:pt x="757646" y="308650"/>
                          <a:pt x="757646" y="322419"/>
                        </a:cubicBezTo>
                        <a:cubicBezTo>
                          <a:pt x="757646" y="366179"/>
                          <a:pt x="757840" y="411223"/>
                          <a:pt x="770709" y="453048"/>
                        </a:cubicBezTo>
                        <a:cubicBezTo>
                          <a:pt x="776142" y="470704"/>
                          <a:pt x="796834" y="479173"/>
                          <a:pt x="809897" y="492236"/>
                        </a:cubicBezTo>
                        <a:cubicBezTo>
                          <a:pt x="805543" y="505299"/>
                          <a:pt x="805436" y="520673"/>
                          <a:pt x="796834" y="531425"/>
                        </a:cubicBezTo>
                        <a:cubicBezTo>
                          <a:pt x="750251" y="589655"/>
                          <a:pt x="652288" y="548771"/>
                          <a:pt x="600891" y="544488"/>
                        </a:cubicBezTo>
                        <a:cubicBezTo>
                          <a:pt x="435668" y="489413"/>
                          <a:pt x="550022" y="517052"/>
                          <a:pt x="248194" y="531425"/>
                        </a:cubicBezTo>
                        <a:cubicBezTo>
                          <a:pt x="217714" y="527071"/>
                          <a:pt x="187543" y="518362"/>
                          <a:pt x="156754" y="518362"/>
                        </a:cubicBezTo>
                        <a:cubicBezTo>
                          <a:pt x="75630" y="518362"/>
                          <a:pt x="159856" y="559618"/>
                          <a:pt x="78377" y="505299"/>
                        </a:cubicBezTo>
                        <a:cubicBezTo>
                          <a:pt x="34835" y="374671"/>
                          <a:pt x="78377" y="400797"/>
                          <a:pt x="0" y="374671"/>
                        </a:cubicBezTo>
                        <a:cubicBezTo>
                          <a:pt x="4354" y="361608"/>
                          <a:pt x="1858" y="343485"/>
                          <a:pt x="13063" y="335482"/>
                        </a:cubicBezTo>
                        <a:cubicBezTo>
                          <a:pt x="35472" y="319475"/>
                          <a:pt x="91440" y="309356"/>
                          <a:pt x="91440" y="309356"/>
                        </a:cubicBezTo>
                        <a:cubicBezTo>
                          <a:pt x="121920" y="217916"/>
                          <a:pt x="126275" y="257105"/>
                          <a:pt x="104503" y="191791"/>
                        </a:cubicBezTo>
                        <a:cubicBezTo>
                          <a:pt x="113212" y="174374"/>
                          <a:pt x="122958" y="157438"/>
                          <a:pt x="130629" y="139539"/>
                        </a:cubicBezTo>
                        <a:cubicBezTo>
                          <a:pt x="136053" y="126883"/>
                          <a:pt x="135089" y="111103"/>
                          <a:pt x="143691" y="100351"/>
                        </a:cubicBezTo>
                        <a:cubicBezTo>
                          <a:pt x="153499" y="88092"/>
                          <a:pt x="168450" y="80410"/>
                          <a:pt x="182880" y="74225"/>
                        </a:cubicBezTo>
                        <a:cubicBezTo>
                          <a:pt x="213676" y="61027"/>
                          <a:pt x="305381" y="51126"/>
                          <a:pt x="326571" y="48099"/>
                        </a:cubicBezTo>
                        <a:cubicBezTo>
                          <a:pt x="349448" y="-20531"/>
                          <a:pt x="329253" y="-2644"/>
                          <a:pt x="444137" y="21974"/>
                        </a:cubicBezTo>
                        <a:cubicBezTo>
                          <a:pt x="471065" y="27744"/>
                          <a:pt x="522514" y="48099"/>
                          <a:pt x="522514" y="48099"/>
                        </a:cubicBezTo>
                        <a:lnTo>
                          <a:pt x="548640" y="35036"/>
                        </a:lnTo>
                        <a:close/>
                      </a:path>
                    </a:pathLst>
                  </a:cu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4" name="Freeform 13"/>
                  <p:cNvSpPr/>
                  <p:nvPr/>
                </p:nvSpPr>
                <p:spPr>
                  <a:xfrm>
                    <a:off x="3414836" y="1090605"/>
                    <a:ext cx="438027" cy="180983"/>
                  </a:xfrm>
                  <a:custGeom>
                    <a:avLst/>
                    <a:gdLst>
                      <a:gd name="connsiteX0" fmla="*/ 438027 w 438027"/>
                      <a:gd name="connsiteY0" fmla="*/ 138120 h 180983"/>
                      <a:gd name="connsiteX1" fmla="*/ 414214 w 438027"/>
                      <a:gd name="connsiteY1" fmla="*/ 147645 h 180983"/>
                      <a:gd name="connsiteX2" fmla="*/ 361827 w 438027"/>
                      <a:gd name="connsiteY2" fmla="*/ 157170 h 180983"/>
                      <a:gd name="connsiteX3" fmla="*/ 333252 w 438027"/>
                      <a:gd name="connsiteY3" fmla="*/ 180983 h 180983"/>
                      <a:gd name="connsiteX4" fmla="*/ 309439 w 438027"/>
                      <a:gd name="connsiteY4" fmla="*/ 171458 h 180983"/>
                      <a:gd name="connsiteX5" fmla="*/ 295152 w 438027"/>
                      <a:gd name="connsiteY5" fmla="*/ 157170 h 180983"/>
                      <a:gd name="connsiteX6" fmla="*/ 285627 w 438027"/>
                      <a:gd name="connsiteY6" fmla="*/ 142883 h 180983"/>
                      <a:gd name="connsiteX7" fmla="*/ 252289 w 438027"/>
                      <a:gd name="connsiteY7" fmla="*/ 133358 h 180983"/>
                      <a:gd name="connsiteX8" fmla="*/ 142752 w 438027"/>
                      <a:gd name="connsiteY8" fmla="*/ 133358 h 180983"/>
                      <a:gd name="connsiteX9" fmla="*/ 114177 w 438027"/>
                      <a:gd name="connsiteY9" fmla="*/ 123833 h 180983"/>
                      <a:gd name="connsiteX10" fmla="*/ 61789 w 438027"/>
                      <a:gd name="connsiteY10" fmla="*/ 95258 h 180983"/>
                      <a:gd name="connsiteX11" fmla="*/ 23689 w 438027"/>
                      <a:gd name="connsiteY11" fmla="*/ 85733 h 180983"/>
                      <a:gd name="connsiteX12" fmla="*/ 9402 w 438027"/>
                      <a:gd name="connsiteY12" fmla="*/ 38108 h 180983"/>
                      <a:gd name="connsiteX13" fmla="*/ 9402 w 438027"/>
                      <a:gd name="connsiteY13" fmla="*/ 8 h 1809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438027" h="180983">
                        <a:moveTo>
                          <a:pt x="438027" y="138120"/>
                        </a:moveTo>
                        <a:cubicBezTo>
                          <a:pt x="430089" y="141295"/>
                          <a:pt x="422544" y="145723"/>
                          <a:pt x="414214" y="147645"/>
                        </a:cubicBezTo>
                        <a:cubicBezTo>
                          <a:pt x="326696" y="167842"/>
                          <a:pt x="405685" y="142552"/>
                          <a:pt x="361827" y="157170"/>
                        </a:cubicBezTo>
                        <a:cubicBezTo>
                          <a:pt x="359097" y="159900"/>
                          <a:pt x="339882" y="180983"/>
                          <a:pt x="333252" y="180983"/>
                        </a:cubicBezTo>
                        <a:cubicBezTo>
                          <a:pt x="324703" y="180983"/>
                          <a:pt x="317377" y="174633"/>
                          <a:pt x="309439" y="171458"/>
                        </a:cubicBezTo>
                        <a:cubicBezTo>
                          <a:pt x="304677" y="166695"/>
                          <a:pt x="299464" y="162344"/>
                          <a:pt x="295152" y="157170"/>
                        </a:cubicBezTo>
                        <a:cubicBezTo>
                          <a:pt x="291488" y="152773"/>
                          <a:pt x="290096" y="146459"/>
                          <a:pt x="285627" y="142883"/>
                        </a:cubicBezTo>
                        <a:cubicBezTo>
                          <a:pt x="282520" y="140397"/>
                          <a:pt x="253537" y="133670"/>
                          <a:pt x="252289" y="133358"/>
                        </a:cubicBezTo>
                        <a:cubicBezTo>
                          <a:pt x="204277" y="136787"/>
                          <a:pt x="186468" y="142101"/>
                          <a:pt x="142752" y="133358"/>
                        </a:cubicBezTo>
                        <a:cubicBezTo>
                          <a:pt x="132907" y="131389"/>
                          <a:pt x="114177" y="123833"/>
                          <a:pt x="114177" y="123833"/>
                        </a:cubicBezTo>
                        <a:cubicBezTo>
                          <a:pt x="98529" y="113401"/>
                          <a:pt x="79075" y="99580"/>
                          <a:pt x="61789" y="95258"/>
                        </a:cubicBezTo>
                        <a:lnTo>
                          <a:pt x="23689" y="85733"/>
                        </a:lnTo>
                        <a:cubicBezTo>
                          <a:pt x="19452" y="73023"/>
                          <a:pt x="11802" y="52508"/>
                          <a:pt x="9402" y="38108"/>
                        </a:cubicBezTo>
                        <a:cubicBezTo>
                          <a:pt x="2789" y="-1567"/>
                          <a:pt x="-7955" y="8"/>
                          <a:pt x="9402" y="8"/>
                        </a:cubicBezTo>
                      </a:path>
                    </a:pathLst>
                  </a:custGeom>
                  <a:grpFill/>
                  <a:ln w="19050">
                    <a:solidFill>
                      <a:srgbClr val="FF0000"/>
                    </a:solidFill>
                    <a:prstDash val="sys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" name="Freeform 14"/>
                  <p:cNvSpPr/>
                  <p:nvPr/>
                </p:nvSpPr>
                <p:spPr>
                  <a:xfrm>
                    <a:off x="3609963" y="1285875"/>
                    <a:ext cx="147978" cy="238125"/>
                  </a:xfrm>
                  <a:custGeom>
                    <a:avLst/>
                    <a:gdLst>
                      <a:gd name="connsiteX0" fmla="*/ 133362 w 147978"/>
                      <a:gd name="connsiteY0" fmla="*/ 0 h 238125"/>
                      <a:gd name="connsiteX1" fmla="*/ 142887 w 147978"/>
                      <a:gd name="connsiteY1" fmla="*/ 23813 h 238125"/>
                      <a:gd name="connsiteX2" fmla="*/ 147650 w 147978"/>
                      <a:gd name="connsiteY2" fmla="*/ 38100 h 238125"/>
                      <a:gd name="connsiteX3" fmla="*/ 114312 w 147978"/>
                      <a:gd name="connsiteY3" fmla="*/ 76200 h 238125"/>
                      <a:gd name="connsiteX4" fmla="*/ 80975 w 147978"/>
                      <a:gd name="connsiteY4" fmla="*/ 85725 h 238125"/>
                      <a:gd name="connsiteX5" fmla="*/ 66687 w 147978"/>
                      <a:gd name="connsiteY5" fmla="*/ 95250 h 238125"/>
                      <a:gd name="connsiteX6" fmla="*/ 57162 w 147978"/>
                      <a:gd name="connsiteY6" fmla="*/ 109538 h 238125"/>
                      <a:gd name="connsiteX7" fmla="*/ 42875 w 147978"/>
                      <a:gd name="connsiteY7" fmla="*/ 128588 h 238125"/>
                      <a:gd name="connsiteX8" fmla="*/ 38112 w 147978"/>
                      <a:gd name="connsiteY8" fmla="*/ 142875 h 238125"/>
                      <a:gd name="connsiteX9" fmla="*/ 19062 w 147978"/>
                      <a:gd name="connsiteY9" fmla="*/ 176213 h 238125"/>
                      <a:gd name="connsiteX10" fmla="*/ 4775 w 147978"/>
                      <a:gd name="connsiteY10" fmla="*/ 219075 h 238125"/>
                      <a:gd name="connsiteX11" fmla="*/ 12 w 147978"/>
                      <a:gd name="connsiteY11" fmla="*/ 238125 h 2381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7978" h="238125">
                        <a:moveTo>
                          <a:pt x="133362" y="0"/>
                        </a:moveTo>
                        <a:cubicBezTo>
                          <a:pt x="136537" y="7938"/>
                          <a:pt x="139885" y="15808"/>
                          <a:pt x="142887" y="23813"/>
                        </a:cubicBezTo>
                        <a:cubicBezTo>
                          <a:pt x="144650" y="28513"/>
                          <a:pt x="149237" y="33338"/>
                          <a:pt x="147650" y="38100"/>
                        </a:cubicBezTo>
                        <a:cubicBezTo>
                          <a:pt x="141934" y="55247"/>
                          <a:pt x="129870" y="68421"/>
                          <a:pt x="114312" y="76200"/>
                        </a:cubicBezTo>
                        <a:cubicBezTo>
                          <a:pt x="107475" y="79619"/>
                          <a:pt x="87085" y="84198"/>
                          <a:pt x="80975" y="85725"/>
                        </a:cubicBezTo>
                        <a:cubicBezTo>
                          <a:pt x="76212" y="88900"/>
                          <a:pt x="70734" y="91203"/>
                          <a:pt x="66687" y="95250"/>
                        </a:cubicBezTo>
                        <a:cubicBezTo>
                          <a:pt x="62640" y="99297"/>
                          <a:pt x="60489" y="104880"/>
                          <a:pt x="57162" y="109538"/>
                        </a:cubicBezTo>
                        <a:cubicBezTo>
                          <a:pt x="52549" y="115997"/>
                          <a:pt x="47637" y="122238"/>
                          <a:pt x="42875" y="128588"/>
                        </a:cubicBezTo>
                        <a:cubicBezTo>
                          <a:pt x="41287" y="133350"/>
                          <a:pt x="40090" y="138261"/>
                          <a:pt x="38112" y="142875"/>
                        </a:cubicBezTo>
                        <a:cubicBezTo>
                          <a:pt x="30860" y="159795"/>
                          <a:pt x="28628" y="161863"/>
                          <a:pt x="19062" y="176213"/>
                        </a:cubicBezTo>
                        <a:lnTo>
                          <a:pt x="4775" y="219075"/>
                        </a:lnTo>
                        <a:cubicBezTo>
                          <a:pt x="-490" y="234870"/>
                          <a:pt x="12" y="228342"/>
                          <a:pt x="12" y="238125"/>
                        </a:cubicBezTo>
                      </a:path>
                    </a:pathLst>
                  </a:custGeom>
                  <a:grpFill/>
                  <a:ln w="19050">
                    <a:solidFill>
                      <a:srgbClr val="FF0000"/>
                    </a:solidFill>
                    <a:prstDash val="sys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6" name="Freeform 15"/>
                  <p:cNvSpPr/>
                  <p:nvPr/>
                </p:nvSpPr>
                <p:spPr>
                  <a:xfrm>
                    <a:off x="3319463" y="1243013"/>
                    <a:ext cx="200025" cy="285750"/>
                  </a:xfrm>
                  <a:custGeom>
                    <a:avLst/>
                    <a:gdLst>
                      <a:gd name="connsiteX0" fmla="*/ 0 w 200025"/>
                      <a:gd name="connsiteY0" fmla="*/ 4762 h 285750"/>
                      <a:gd name="connsiteX1" fmla="*/ 28575 w 200025"/>
                      <a:gd name="connsiteY1" fmla="*/ 0 h 285750"/>
                      <a:gd name="connsiteX2" fmla="*/ 52387 w 200025"/>
                      <a:gd name="connsiteY2" fmla="*/ 4762 h 285750"/>
                      <a:gd name="connsiteX3" fmla="*/ 90487 w 200025"/>
                      <a:gd name="connsiteY3" fmla="*/ 9525 h 285750"/>
                      <a:gd name="connsiteX4" fmla="*/ 104775 w 200025"/>
                      <a:gd name="connsiteY4" fmla="*/ 14287 h 285750"/>
                      <a:gd name="connsiteX5" fmla="*/ 109537 w 200025"/>
                      <a:gd name="connsiteY5" fmla="*/ 28575 h 285750"/>
                      <a:gd name="connsiteX6" fmla="*/ 104775 w 200025"/>
                      <a:gd name="connsiteY6" fmla="*/ 42862 h 285750"/>
                      <a:gd name="connsiteX7" fmla="*/ 85725 w 200025"/>
                      <a:gd name="connsiteY7" fmla="*/ 80962 h 285750"/>
                      <a:gd name="connsiteX8" fmla="*/ 66675 w 200025"/>
                      <a:gd name="connsiteY8" fmla="*/ 109537 h 285750"/>
                      <a:gd name="connsiteX9" fmla="*/ 76200 w 200025"/>
                      <a:gd name="connsiteY9" fmla="*/ 152400 h 285750"/>
                      <a:gd name="connsiteX10" fmla="*/ 85725 w 200025"/>
                      <a:gd name="connsiteY10" fmla="*/ 166687 h 285750"/>
                      <a:gd name="connsiteX11" fmla="*/ 114300 w 200025"/>
                      <a:gd name="connsiteY11" fmla="*/ 185737 h 285750"/>
                      <a:gd name="connsiteX12" fmla="*/ 128587 w 200025"/>
                      <a:gd name="connsiteY12" fmla="*/ 195262 h 285750"/>
                      <a:gd name="connsiteX13" fmla="*/ 157162 w 200025"/>
                      <a:gd name="connsiteY13" fmla="*/ 214312 h 285750"/>
                      <a:gd name="connsiteX14" fmla="*/ 171450 w 200025"/>
                      <a:gd name="connsiteY14" fmla="*/ 223837 h 285750"/>
                      <a:gd name="connsiteX15" fmla="*/ 195262 w 200025"/>
                      <a:gd name="connsiteY15" fmla="*/ 271462 h 285750"/>
                      <a:gd name="connsiteX16" fmla="*/ 200025 w 200025"/>
                      <a:gd name="connsiteY16" fmla="*/ 285750 h 285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200025" h="285750">
                        <a:moveTo>
                          <a:pt x="0" y="4762"/>
                        </a:moveTo>
                        <a:cubicBezTo>
                          <a:pt x="9525" y="3175"/>
                          <a:pt x="18919" y="0"/>
                          <a:pt x="28575" y="0"/>
                        </a:cubicBezTo>
                        <a:cubicBezTo>
                          <a:pt x="36669" y="0"/>
                          <a:pt x="44387" y="3531"/>
                          <a:pt x="52387" y="4762"/>
                        </a:cubicBezTo>
                        <a:cubicBezTo>
                          <a:pt x="65037" y="6708"/>
                          <a:pt x="77787" y="7937"/>
                          <a:pt x="90487" y="9525"/>
                        </a:cubicBezTo>
                        <a:cubicBezTo>
                          <a:pt x="95250" y="11112"/>
                          <a:pt x="101225" y="10737"/>
                          <a:pt x="104775" y="14287"/>
                        </a:cubicBezTo>
                        <a:cubicBezTo>
                          <a:pt x="108325" y="17837"/>
                          <a:pt x="109537" y="23555"/>
                          <a:pt x="109537" y="28575"/>
                        </a:cubicBezTo>
                        <a:cubicBezTo>
                          <a:pt x="109537" y="33595"/>
                          <a:pt x="106852" y="38292"/>
                          <a:pt x="104775" y="42862"/>
                        </a:cubicBezTo>
                        <a:cubicBezTo>
                          <a:pt x="98899" y="55788"/>
                          <a:pt x="93601" y="69148"/>
                          <a:pt x="85725" y="80962"/>
                        </a:cubicBezTo>
                        <a:lnTo>
                          <a:pt x="66675" y="109537"/>
                        </a:lnTo>
                        <a:cubicBezTo>
                          <a:pt x="68505" y="120516"/>
                          <a:pt x="70337" y="140674"/>
                          <a:pt x="76200" y="152400"/>
                        </a:cubicBezTo>
                        <a:cubicBezTo>
                          <a:pt x="78760" y="157519"/>
                          <a:pt x="81417" y="162918"/>
                          <a:pt x="85725" y="166687"/>
                        </a:cubicBezTo>
                        <a:cubicBezTo>
                          <a:pt x="94340" y="174225"/>
                          <a:pt x="104775" y="179387"/>
                          <a:pt x="114300" y="185737"/>
                        </a:cubicBezTo>
                        <a:lnTo>
                          <a:pt x="128587" y="195262"/>
                        </a:lnTo>
                        <a:lnTo>
                          <a:pt x="157162" y="214312"/>
                        </a:lnTo>
                        <a:lnTo>
                          <a:pt x="171450" y="223837"/>
                        </a:lnTo>
                        <a:cubicBezTo>
                          <a:pt x="191761" y="250920"/>
                          <a:pt x="183226" y="235356"/>
                          <a:pt x="195262" y="271462"/>
                        </a:cubicBezTo>
                        <a:lnTo>
                          <a:pt x="200025" y="285750"/>
                        </a:lnTo>
                      </a:path>
                    </a:pathLst>
                  </a:custGeom>
                  <a:grpFill/>
                  <a:ln w="19050">
                    <a:solidFill>
                      <a:srgbClr val="FF0000"/>
                    </a:solidFill>
                    <a:prstDash val="sys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40" name="TextBox 39"/>
                <p:cNvSpPr txBox="1"/>
                <p:nvPr/>
              </p:nvSpPr>
              <p:spPr>
                <a:xfrm>
                  <a:off x="2925999" y="1583286"/>
                  <a:ext cx="247184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dirty="0" smtClean="0"/>
                    <a:t>B</a:t>
                  </a:r>
                  <a:endParaRPr lang="en-US" sz="900" dirty="0"/>
                </a:p>
              </p:txBody>
            </p:sp>
            <p:sp>
              <p:nvSpPr>
                <p:cNvPr id="41" name="TextBox 40"/>
                <p:cNvSpPr txBox="1"/>
                <p:nvPr/>
              </p:nvSpPr>
              <p:spPr>
                <a:xfrm>
                  <a:off x="3026762" y="1364305"/>
                  <a:ext cx="251992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dirty="0" smtClean="0"/>
                    <a:t>A</a:t>
                  </a:r>
                  <a:endParaRPr lang="en-US" sz="900" dirty="0"/>
                </a:p>
              </p:txBody>
            </p:sp>
            <p:sp>
              <p:nvSpPr>
                <p:cNvPr id="42" name="TextBox 41"/>
                <p:cNvSpPr txBox="1"/>
                <p:nvPr/>
              </p:nvSpPr>
              <p:spPr>
                <a:xfrm>
                  <a:off x="2712095" y="1670124"/>
                  <a:ext cx="251992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dirty="0" smtClean="0"/>
                    <a:t>A</a:t>
                  </a:r>
                  <a:endParaRPr lang="en-US" sz="900" dirty="0"/>
                </a:p>
              </p:txBody>
            </p:sp>
            <p:sp>
              <p:nvSpPr>
                <p:cNvPr id="43" name="TextBox 42"/>
                <p:cNvSpPr txBox="1"/>
                <p:nvPr/>
              </p:nvSpPr>
              <p:spPr>
                <a:xfrm>
                  <a:off x="3204445" y="1670124"/>
                  <a:ext cx="247184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dirty="0" smtClean="0"/>
                    <a:t>C</a:t>
                  </a:r>
                  <a:endParaRPr lang="en-US" sz="900" dirty="0"/>
                </a:p>
              </p:txBody>
            </p:sp>
          </p:grpSp>
          <p:cxnSp>
            <p:nvCxnSpPr>
              <p:cNvPr id="116" name="Straight Arrow Connector 115"/>
              <p:cNvCxnSpPr/>
              <p:nvPr/>
            </p:nvCxnSpPr>
            <p:spPr>
              <a:xfrm>
                <a:off x="3604693" y="2087960"/>
                <a:ext cx="0" cy="274320"/>
              </a:xfrm>
              <a:prstGeom prst="straightConnector1">
                <a:avLst/>
              </a:prstGeom>
              <a:ln w="2857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flipH="1" flipV="1">
                <a:off x="1836226" y="1349536"/>
                <a:ext cx="1207204" cy="9362"/>
              </a:xfrm>
              <a:prstGeom prst="line">
                <a:avLst/>
              </a:prstGeom>
              <a:ln w="9525">
                <a:solidFill>
                  <a:schemeClr val="tx1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flipH="1" flipV="1">
                <a:off x="1789959" y="1644500"/>
                <a:ext cx="1011460" cy="250518"/>
              </a:xfrm>
              <a:prstGeom prst="line">
                <a:avLst/>
              </a:prstGeom>
              <a:ln w="9525">
                <a:solidFill>
                  <a:schemeClr val="tx1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3" name="Group 132"/>
          <p:cNvGrpSpPr/>
          <p:nvPr/>
        </p:nvGrpSpPr>
        <p:grpSpPr>
          <a:xfrm>
            <a:off x="137168" y="3089535"/>
            <a:ext cx="6259118" cy="1589142"/>
            <a:chOff x="137168" y="3089535"/>
            <a:chExt cx="6259118" cy="1589142"/>
          </a:xfrm>
        </p:grpSpPr>
        <p:sp>
          <p:nvSpPr>
            <p:cNvPr id="130" name="Flowchart: Process 129"/>
            <p:cNvSpPr/>
            <p:nvPr/>
          </p:nvSpPr>
          <p:spPr>
            <a:xfrm>
              <a:off x="4808841" y="3188381"/>
              <a:ext cx="1587445" cy="646846"/>
            </a:xfrm>
            <a:prstGeom prst="flowChartProcess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sz="1200" b="1" dirty="0" smtClean="0">
                  <a:solidFill>
                    <a:schemeClr val="tx1"/>
                  </a:solidFill>
                </a:rPr>
                <a:t>Project/Activity/</a:t>
              </a:r>
            </a:p>
            <a:p>
              <a:r>
                <a:rPr lang="en-US" sz="1200" b="1" dirty="0" smtClean="0">
                  <a:solidFill>
                    <a:schemeClr val="tx1"/>
                  </a:solidFill>
                </a:rPr>
                <a:t>Partner Inventory</a:t>
              </a:r>
            </a:p>
            <a:p>
              <a:r>
                <a:rPr lang="en-US" sz="1200" dirty="0" smtClean="0">
                  <a:solidFill>
                    <a:schemeClr val="tx1"/>
                  </a:solidFill>
                </a:rPr>
                <a:t>- Project DB (&amp; maps) </a:t>
              </a:r>
            </a:p>
            <a:p>
              <a:endParaRPr lang="en-US" sz="1200" dirty="0" smtClean="0">
                <a:solidFill>
                  <a:schemeClr val="tx1"/>
                </a:solidFill>
              </a:endParaRPr>
            </a:p>
          </p:txBody>
        </p:sp>
        <p:grpSp>
          <p:nvGrpSpPr>
            <p:cNvPr id="119" name="Group 118"/>
            <p:cNvGrpSpPr/>
            <p:nvPr/>
          </p:nvGrpSpPr>
          <p:grpSpPr>
            <a:xfrm>
              <a:off x="137168" y="3089535"/>
              <a:ext cx="4474531" cy="1589142"/>
              <a:chOff x="137168" y="3089535"/>
              <a:chExt cx="4474531" cy="1589142"/>
            </a:xfrm>
          </p:grpSpPr>
          <p:sp>
            <p:nvSpPr>
              <p:cNvPr id="46" name="Flowchart: Process 45"/>
              <p:cNvSpPr/>
              <p:nvPr/>
            </p:nvSpPr>
            <p:spPr>
              <a:xfrm>
                <a:off x="137168" y="3154677"/>
                <a:ext cx="1995236" cy="1524000"/>
              </a:xfrm>
              <a:prstGeom prst="flowChartProcess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>
                  <a:spcAft>
                    <a:spcPts val="300"/>
                  </a:spcAft>
                </a:pPr>
                <a:r>
                  <a:rPr lang="en-US" sz="1200" b="1" dirty="0" smtClean="0">
                    <a:solidFill>
                      <a:schemeClr val="tx1"/>
                    </a:solidFill>
                  </a:rPr>
                  <a:t>Action research site </a:t>
                </a:r>
                <a:r>
                  <a:rPr lang="en-US" sz="1200" b="1" dirty="0" smtClean="0">
                    <a:solidFill>
                      <a:schemeClr val="tx1"/>
                    </a:solidFill>
                  </a:rPr>
                  <a:t>selection criteria</a:t>
                </a:r>
              </a:p>
              <a:p>
                <a:pPr marL="171450" indent="-171450">
                  <a:buFontTx/>
                  <a:buChar char="-"/>
                </a:pPr>
                <a:r>
                  <a:rPr lang="en-US" sz="1200" dirty="0" smtClean="0">
                    <a:solidFill>
                      <a:schemeClr val="tx1"/>
                    </a:solidFill>
                  </a:rPr>
                  <a:t>Site access</a:t>
                </a:r>
              </a:p>
              <a:p>
                <a:pPr marL="171450" indent="-171450">
                  <a:buFontTx/>
                  <a:buChar char="-"/>
                </a:pPr>
                <a:r>
                  <a:rPr lang="en-US" sz="1200" dirty="0" smtClean="0">
                    <a:solidFill>
                      <a:schemeClr val="tx1"/>
                    </a:solidFill>
                  </a:rPr>
                  <a:t>Existing activity/platforms</a:t>
                </a:r>
              </a:p>
              <a:p>
                <a:pPr marL="171450" indent="-171450">
                  <a:buFontTx/>
                  <a:buChar char="-"/>
                </a:pPr>
                <a:r>
                  <a:rPr lang="en-US" sz="1200" dirty="0" smtClean="0">
                    <a:solidFill>
                      <a:schemeClr val="tx1"/>
                    </a:solidFill>
                  </a:rPr>
                  <a:t>Research design</a:t>
                </a:r>
              </a:p>
              <a:p>
                <a:pPr marL="171450" indent="-171450">
                  <a:buFontTx/>
                  <a:buChar char="-"/>
                </a:pPr>
                <a:r>
                  <a:rPr lang="en-US" sz="1200" dirty="0" smtClean="0">
                    <a:solidFill>
                      <a:schemeClr val="tx1"/>
                    </a:solidFill>
                  </a:rPr>
                  <a:t>Intervention type</a:t>
                </a:r>
              </a:p>
              <a:p>
                <a:pPr marL="171450" indent="-171450">
                  <a:buFontTx/>
                  <a:buChar char="-"/>
                </a:pPr>
                <a:r>
                  <a:rPr lang="en-US" sz="1200" dirty="0" smtClean="0">
                    <a:solidFill>
                      <a:schemeClr val="tx1"/>
                    </a:solidFill>
                  </a:rPr>
                  <a:t>M&amp;E approach</a:t>
                </a:r>
              </a:p>
              <a:p>
                <a:pPr marL="171450" indent="-171450">
                  <a:buFontTx/>
                  <a:buChar char="-"/>
                </a:pPr>
                <a:r>
                  <a:rPr lang="en-US" sz="1200" dirty="0" smtClean="0">
                    <a:solidFill>
                      <a:schemeClr val="tx1"/>
                    </a:solidFill>
                  </a:rPr>
                  <a:t>…….</a:t>
                </a:r>
              </a:p>
              <a:p>
                <a:r>
                  <a:rPr lang="en-US" sz="1200" b="1" dirty="0" smtClean="0"/>
                  <a:t>M&amp;E approach</a:t>
                </a:r>
                <a:endParaRPr lang="en-US" sz="1200" b="1" dirty="0"/>
              </a:p>
            </p:txBody>
          </p:sp>
          <p:sp>
            <p:nvSpPr>
              <p:cNvPr id="48" name="Hexagon 47"/>
              <p:cNvSpPr/>
              <p:nvPr/>
            </p:nvSpPr>
            <p:spPr>
              <a:xfrm>
                <a:off x="2637035" y="3401812"/>
                <a:ext cx="1974664" cy="821843"/>
              </a:xfrm>
              <a:prstGeom prst="hexagon">
                <a:avLst/>
              </a:prstGeom>
              <a:solidFill>
                <a:srgbClr val="FFFFCC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 smtClean="0">
                    <a:solidFill>
                      <a:schemeClr val="tx1"/>
                    </a:solidFill>
                  </a:rPr>
                  <a:t>Identify research sites in priority domains that satisfy selection criteria</a:t>
                </a:r>
                <a:endParaRPr lang="en-US" sz="1200" b="1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56" name="Straight Arrow Connector 55"/>
              <p:cNvCxnSpPr/>
              <p:nvPr/>
            </p:nvCxnSpPr>
            <p:spPr>
              <a:xfrm>
                <a:off x="2227225" y="3812733"/>
                <a:ext cx="432511" cy="0"/>
              </a:xfrm>
              <a:prstGeom prst="straightConnector1">
                <a:avLst/>
              </a:prstGeom>
              <a:ln w="2857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Arrow Connector 116"/>
              <p:cNvCxnSpPr/>
              <p:nvPr/>
            </p:nvCxnSpPr>
            <p:spPr>
              <a:xfrm>
                <a:off x="3596917" y="3089535"/>
                <a:ext cx="0" cy="301752"/>
              </a:xfrm>
              <a:prstGeom prst="straightConnector1">
                <a:avLst/>
              </a:prstGeom>
              <a:ln w="2857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7" name="Group 136"/>
          <p:cNvGrpSpPr/>
          <p:nvPr/>
        </p:nvGrpSpPr>
        <p:grpSpPr>
          <a:xfrm>
            <a:off x="2643052" y="3906323"/>
            <a:ext cx="3769363" cy="2453794"/>
            <a:chOff x="2643052" y="3906323"/>
            <a:chExt cx="3769363" cy="2453794"/>
          </a:xfrm>
        </p:grpSpPr>
        <p:grpSp>
          <p:nvGrpSpPr>
            <p:cNvPr id="134" name="Group 133"/>
            <p:cNvGrpSpPr/>
            <p:nvPr/>
          </p:nvGrpSpPr>
          <p:grpSpPr>
            <a:xfrm>
              <a:off x="2643052" y="3906323"/>
              <a:ext cx="3769363" cy="2453794"/>
              <a:chOff x="2642322" y="3887815"/>
              <a:chExt cx="3769363" cy="2453794"/>
            </a:xfrm>
          </p:grpSpPr>
          <p:sp>
            <p:nvSpPr>
              <p:cNvPr id="88" name="Flowchart: Process 87"/>
              <p:cNvSpPr/>
              <p:nvPr/>
            </p:nvSpPr>
            <p:spPr>
              <a:xfrm>
                <a:off x="4806823" y="4565950"/>
                <a:ext cx="1604862" cy="1375001"/>
              </a:xfrm>
              <a:prstGeom prst="flowChartProcess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r>
                  <a:rPr lang="en-US" sz="1200" b="1" dirty="0" smtClean="0">
                    <a:solidFill>
                      <a:schemeClr val="tx1"/>
                    </a:solidFill>
                  </a:rPr>
                  <a:t>Site Data</a:t>
                </a:r>
                <a:r>
                  <a:rPr lang="en-US" sz="1200" dirty="0" smtClean="0">
                    <a:solidFill>
                      <a:schemeClr val="tx1"/>
                    </a:solidFill>
                  </a:rPr>
                  <a:t> </a:t>
                </a:r>
              </a:p>
              <a:p>
                <a:pPr>
                  <a:lnSpc>
                    <a:spcPts val="1400"/>
                  </a:lnSpc>
                </a:pPr>
                <a:r>
                  <a:rPr lang="en-US" sz="1200" dirty="0" smtClean="0">
                    <a:solidFill>
                      <a:schemeClr val="tx1"/>
                    </a:solidFill>
                  </a:rPr>
                  <a:t>- Climate, soils, </a:t>
                </a:r>
              </a:p>
              <a:p>
                <a:pPr>
                  <a:lnSpc>
                    <a:spcPts val="1400"/>
                  </a:lnSpc>
                </a:pPr>
                <a:r>
                  <a:rPr lang="en-US" sz="1200" dirty="0" smtClean="0">
                    <a:solidFill>
                      <a:schemeClr val="tx1"/>
                    </a:solidFill>
                  </a:rPr>
                  <a:t>    market access, </a:t>
                </a:r>
                <a:r>
                  <a:rPr lang="en-US" sz="1200" dirty="0" err="1" smtClean="0">
                    <a:solidFill>
                      <a:schemeClr val="tx1"/>
                    </a:solidFill>
                  </a:rPr>
                  <a:t>etc</a:t>
                </a:r>
                <a:endParaRPr lang="en-US" sz="1200" dirty="0" smtClean="0">
                  <a:solidFill>
                    <a:schemeClr val="tx1"/>
                  </a:solidFill>
                </a:endParaRPr>
              </a:p>
              <a:p>
                <a:pPr>
                  <a:lnSpc>
                    <a:spcPts val="1400"/>
                  </a:lnSpc>
                </a:pPr>
                <a:r>
                  <a:rPr lang="en-US" sz="1200" dirty="0" smtClean="0">
                    <a:solidFill>
                      <a:schemeClr val="tx1"/>
                    </a:solidFill>
                  </a:rPr>
                  <a:t>- Community/HH</a:t>
                </a:r>
              </a:p>
              <a:p>
                <a:pPr>
                  <a:lnSpc>
                    <a:spcPts val="1400"/>
                  </a:lnSpc>
                </a:pPr>
                <a:r>
                  <a:rPr lang="en-US" sz="1200" dirty="0" smtClean="0">
                    <a:solidFill>
                      <a:schemeClr val="tx1"/>
                    </a:solidFill>
                  </a:rPr>
                  <a:t>    survey data </a:t>
                </a:r>
              </a:p>
              <a:p>
                <a:pPr>
                  <a:lnSpc>
                    <a:spcPts val="1400"/>
                  </a:lnSpc>
                </a:pPr>
                <a:r>
                  <a:rPr lang="en-US" sz="1200" dirty="0" smtClean="0">
                    <a:solidFill>
                      <a:schemeClr val="tx1"/>
                    </a:solidFill>
                  </a:rPr>
                  <a:t>- Experimental data</a:t>
                </a:r>
              </a:p>
              <a:p>
                <a:pPr>
                  <a:lnSpc>
                    <a:spcPts val="1400"/>
                  </a:lnSpc>
                </a:pPr>
                <a:r>
                  <a:rPr lang="en-US" sz="1200" dirty="0" smtClean="0">
                    <a:solidFill>
                      <a:schemeClr val="tx1"/>
                    </a:solidFill>
                  </a:rPr>
                  <a:t>- Model input data</a:t>
                </a:r>
                <a:endParaRPr lang="en-US" sz="1200" b="1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90" name="Flowchart: Process 89"/>
              <p:cNvSpPr/>
              <p:nvPr/>
            </p:nvSpPr>
            <p:spPr>
              <a:xfrm>
                <a:off x="4811177" y="5998030"/>
                <a:ext cx="1582937" cy="343579"/>
              </a:xfrm>
              <a:prstGeom prst="flowChartProcess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en-US" sz="1200" b="1" dirty="0" smtClean="0">
                    <a:solidFill>
                      <a:schemeClr val="tx1"/>
                    </a:solidFill>
                  </a:rPr>
                  <a:t>Whole-farm models</a:t>
                </a:r>
              </a:p>
              <a:p>
                <a:pPr marL="171450" indent="-171450" algn="ctr">
                  <a:lnSpc>
                    <a:spcPts val="1100"/>
                  </a:lnSpc>
                  <a:buFontTx/>
                  <a:buChar char="-"/>
                </a:pPr>
                <a:endParaRPr lang="en-US" sz="1200" dirty="0" smtClean="0">
                  <a:solidFill>
                    <a:schemeClr val="tx1"/>
                  </a:solidFill>
                </a:endParaRPr>
              </a:p>
              <a:p>
                <a:pPr algn="ctr"/>
                <a:endParaRPr lang="en-US" sz="1200" b="1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9" name="Flowchart: Process 128"/>
              <p:cNvSpPr/>
              <p:nvPr/>
            </p:nvSpPr>
            <p:spPr>
              <a:xfrm>
                <a:off x="4806669" y="3887815"/>
                <a:ext cx="1587445" cy="620967"/>
              </a:xfrm>
              <a:prstGeom prst="flowChartProcess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r>
                  <a:rPr lang="en-US" sz="1200" b="1" dirty="0" smtClean="0">
                    <a:solidFill>
                      <a:schemeClr val="tx1"/>
                    </a:solidFill>
                  </a:rPr>
                  <a:t>Innovation Inventory</a:t>
                </a:r>
              </a:p>
              <a:p>
                <a:r>
                  <a:rPr lang="en-US" sz="1200" dirty="0" smtClean="0">
                    <a:solidFill>
                      <a:schemeClr val="tx1"/>
                    </a:solidFill>
                  </a:rPr>
                  <a:t>- Standard metadata</a:t>
                </a:r>
              </a:p>
              <a:p>
                <a:r>
                  <a:rPr lang="en-US" sz="1200" dirty="0" smtClean="0">
                    <a:solidFill>
                      <a:schemeClr val="tx1"/>
                    </a:solidFill>
                  </a:rPr>
                  <a:t>- User interfaces</a:t>
                </a:r>
              </a:p>
              <a:p>
                <a:endParaRPr lang="en-US" sz="1200" dirty="0" smtClean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25" name="Group 124"/>
              <p:cNvGrpSpPr/>
              <p:nvPr/>
            </p:nvGrpSpPr>
            <p:grpSpPr>
              <a:xfrm>
                <a:off x="2642322" y="4231974"/>
                <a:ext cx="1974664" cy="1513503"/>
                <a:chOff x="2642322" y="4231974"/>
                <a:chExt cx="1974664" cy="1513503"/>
              </a:xfrm>
            </p:grpSpPr>
            <p:grpSp>
              <p:nvGrpSpPr>
                <p:cNvPr id="120" name="Group 119"/>
                <p:cNvGrpSpPr/>
                <p:nvPr/>
              </p:nvGrpSpPr>
              <p:grpSpPr>
                <a:xfrm>
                  <a:off x="2642322" y="4231974"/>
                  <a:ext cx="1974664" cy="1513503"/>
                  <a:chOff x="2642322" y="4231974"/>
                  <a:chExt cx="1974664" cy="1513503"/>
                </a:xfrm>
              </p:grpSpPr>
              <p:cxnSp>
                <p:nvCxnSpPr>
                  <p:cNvPr id="58" name="Straight Arrow Connector 57"/>
                  <p:cNvCxnSpPr>
                    <a:endCxn id="57" idx="0"/>
                  </p:cNvCxnSpPr>
                  <p:nvPr/>
                </p:nvCxnSpPr>
                <p:spPr>
                  <a:xfrm>
                    <a:off x="3624367" y="4231974"/>
                    <a:ext cx="5287" cy="263821"/>
                  </a:xfrm>
                  <a:prstGeom prst="straightConnector1">
                    <a:avLst/>
                  </a:prstGeom>
                  <a:ln w="28575"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7" name="Rectangle 56"/>
                  <p:cNvSpPr/>
                  <p:nvPr/>
                </p:nvSpPr>
                <p:spPr>
                  <a:xfrm>
                    <a:off x="2642322" y="4495795"/>
                    <a:ext cx="1974664" cy="1249682"/>
                  </a:xfrm>
                  <a:prstGeom prst="rect">
                    <a:avLst/>
                  </a:prstGeom>
                  <a:solidFill>
                    <a:srgbClr val="FFFFCC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t"/>
                  <a:lstStyle/>
                  <a:p>
                    <a:pPr>
                      <a:spcAft>
                        <a:spcPts val="300"/>
                      </a:spcAft>
                    </a:pPr>
                    <a:r>
                      <a:rPr lang="en-US" sz="1200" b="1" dirty="0" smtClean="0">
                        <a:solidFill>
                          <a:schemeClr val="tx1"/>
                        </a:solidFill>
                      </a:rPr>
                      <a:t>Research Site </a:t>
                    </a:r>
                    <a:endParaRPr lang="en-US" sz="1200" b="1" dirty="0" smtClean="0">
                      <a:solidFill>
                        <a:schemeClr val="tx1"/>
                      </a:solidFill>
                    </a:endParaRPr>
                  </a:p>
                  <a:p>
                    <a:r>
                      <a:rPr lang="en-US" sz="1200" dirty="0" smtClean="0">
                        <a:solidFill>
                          <a:schemeClr val="tx1"/>
                        </a:solidFill>
                      </a:rPr>
                      <a:t>Baseline survey </a:t>
                    </a:r>
                  </a:p>
                  <a:p>
                    <a:r>
                      <a:rPr lang="en-US" sz="1200" dirty="0" smtClean="0">
                        <a:solidFill>
                          <a:schemeClr val="tx1"/>
                        </a:solidFill>
                      </a:rPr>
                      <a:t>Set up trials</a:t>
                    </a:r>
                  </a:p>
                  <a:p>
                    <a:r>
                      <a:rPr lang="en-US" sz="1200" dirty="0" smtClean="0">
                        <a:solidFill>
                          <a:schemeClr val="tx1"/>
                        </a:solidFill>
                      </a:rPr>
                      <a:t>Monitoring </a:t>
                    </a:r>
                  </a:p>
                  <a:p>
                    <a:r>
                      <a:rPr lang="en-US" sz="1200" dirty="0" smtClean="0">
                        <a:solidFill>
                          <a:schemeClr val="tx1"/>
                        </a:solidFill>
                      </a:rPr>
                      <a:t>Mid-line  survey (?)</a:t>
                    </a:r>
                  </a:p>
                  <a:p>
                    <a:r>
                      <a:rPr lang="en-US" sz="1200" dirty="0" smtClean="0">
                        <a:solidFill>
                          <a:schemeClr val="tx1"/>
                        </a:solidFill>
                      </a:rPr>
                      <a:t>End-line survey</a:t>
                    </a:r>
                  </a:p>
                  <a:p>
                    <a:endParaRPr lang="en-US" sz="1200" dirty="0" smtClean="0">
                      <a:solidFill>
                        <a:schemeClr val="tx1"/>
                      </a:solidFill>
                    </a:endParaRPr>
                  </a:p>
                  <a:p>
                    <a:endParaRPr lang="en-US" sz="1200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71" name="Group 70"/>
                <p:cNvGrpSpPr/>
                <p:nvPr/>
              </p:nvGrpSpPr>
              <p:grpSpPr>
                <a:xfrm>
                  <a:off x="3544665" y="4736245"/>
                  <a:ext cx="1027845" cy="798095"/>
                  <a:chOff x="3544665" y="4853812"/>
                  <a:chExt cx="1027845" cy="798095"/>
                </a:xfrm>
              </p:grpSpPr>
              <p:sp>
                <p:nvSpPr>
                  <p:cNvPr id="63" name="Freeform 62"/>
                  <p:cNvSpPr/>
                  <p:nvPr/>
                </p:nvSpPr>
                <p:spPr>
                  <a:xfrm>
                    <a:off x="3544665" y="4853812"/>
                    <a:ext cx="1027845" cy="798095"/>
                  </a:xfrm>
                  <a:custGeom>
                    <a:avLst/>
                    <a:gdLst>
                      <a:gd name="connsiteX0" fmla="*/ 287383 w 304608"/>
                      <a:gd name="connsiteY0" fmla="*/ 215371 h 267622"/>
                      <a:gd name="connsiteX1" fmla="*/ 287383 w 304608"/>
                      <a:gd name="connsiteY1" fmla="*/ 6365 h 267622"/>
                      <a:gd name="connsiteX2" fmla="*/ 222069 w 304608"/>
                      <a:gd name="connsiteY2" fmla="*/ 19428 h 267622"/>
                      <a:gd name="connsiteX3" fmla="*/ 169817 w 304608"/>
                      <a:gd name="connsiteY3" fmla="*/ 45554 h 267622"/>
                      <a:gd name="connsiteX4" fmla="*/ 52252 w 304608"/>
                      <a:gd name="connsiteY4" fmla="*/ 97805 h 267622"/>
                      <a:gd name="connsiteX5" fmla="*/ 0 w 304608"/>
                      <a:gd name="connsiteY5" fmla="*/ 136994 h 267622"/>
                      <a:gd name="connsiteX6" fmla="*/ 52252 w 304608"/>
                      <a:gd name="connsiteY6" fmla="*/ 163119 h 267622"/>
                      <a:gd name="connsiteX7" fmla="*/ 91440 w 304608"/>
                      <a:gd name="connsiteY7" fmla="*/ 189245 h 267622"/>
                      <a:gd name="connsiteX8" fmla="*/ 156755 w 304608"/>
                      <a:gd name="connsiteY8" fmla="*/ 176182 h 267622"/>
                      <a:gd name="connsiteX9" fmla="*/ 169817 w 304608"/>
                      <a:gd name="connsiteY9" fmla="*/ 215371 h 267622"/>
                      <a:gd name="connsiteX10" fmla="*/ 248195 w 304608"/>
                      <a:gd name="connsiteY10" fmla="*/ 267622 h 267622"/>
                      <a:gd name="connsiteX11" fmla="*/ 300446 w 304608"/>
                      <a:gd name="connsiteY11" fmla="*/ 163119 h 267622"/>
                      <a:gd name="connsiteX0" fmla="*/ 287383 w 300446"/>
                      <a:gd name="connsiteY0" fmla="*/ 6365 h 267622"/>
                      <a:gd name="connsiteX1" fmla="*/ 222069 w 300446"/>
                      <a:gd name="connsiteY1" fmla="*/ 19428 h 267622"/>
                      <a:gd name="connsiteX2" fmla="*/ 169817 w 300446"/>
                      <a:gd name="connsiteY2" fmla="*/ 45554 h 267622"/>
                      <a:gd name="connsiteX3" fmla="*/ 52252 w 300446"/>
                      <a:gd name="connsiteY3" fmla="*/ 97805 h 267622"/>
                      <a:gd name="connsiteX4" fmla="*/ 0 w 300446"/>
                      <a:gd name="connsiteY4" fmla="*/ 136994 h 267622"/>
                      <a:gd name="connsiteX5" fmla="*/ 52252 w 300446"/>
                      <a:gd name="connsiteY5" fmla="*/ 163119 h 267622"/>
                      <a:gd name="connsiteX6" fmla="*/ 91440 w 300446"/>
                      <a:gd name="connsiteY6" fmla="*/ 189245 h 267622"/>
                      <a:gd name="connsiteX7" fmla="*/ 156755 w 300446"/>
                      <a:gd name="connsiteY7" fmla="*/ 176182 h 267622"/>
                      <a:gd name="connsiteX8" fmla="*/ 169817 w 300446"/>
                      <a:gd name="connsiteY8" fmla="*/ 215371 h 267622"/>
                      <a:gd name="connsiteX9" fmla="*/ 248195 w 300446"/>
                      <a:gd name="connsiteY9" fmla="*/ 267622 h 267622"/>
                      <a:gd name="connsiteX10" fmla="*/ 300446 w 300446"/>
                      <a:gd name="connsiteY10" fmla="*/ 163119 h 267622"/>
                      <a:gd name="connsiteX0" fmla="*/ 287383 w 300446"/>
                      <a:gd name="connsiteY0" fmla="*/ 4932 h 266189"/>
                      <a:gd name="connsiteX1" fmla="*/ 282093 w 300446"/>
                      <a:gd name="connsiteY1" fmla="*/ 481 h 266189"/>
                      <a:gd name="connsiteX2" fmla="*/ 222069 w 300446"/>
                      <a:gd name="connsiteY2" fmla="*/ 17995 h 266189"/>
                      <a:gd name="connsiteX3" fmla="*/ 169817 w 300446"/>
                      <a:gd name="connsiteY3" fmla="*/ 44121 h 266189"/>
                      <a:gd name="connsiteX4" fmla="*/ 52252 w 300446"/>
                      <a:gd name="connsiteY4" fmla="*/ 96372 h 266189"/>
                      <a:gd name="connsiteX5" fmla="*/ 0 w 300446"/>
                      <a:gd name="connsiteY5" fmla="*/ 135561 h 266189"/>
                      <a:gd name="connsiteX6" fmla="*/ 52252 w 300446"/>
                      <a:gd name="connsiteY6" fmla="*/ 161686 h 266189"/>
                      <a:gd name="connsiteX7" fmla="*/ 91440 w 300446"/>
                      <a:gd name="connsiteY7" fmla="*/ 187812 h 266189"/>
                      <a:gd name="connsiteX8" fmla="*/ 156755 w 300446"/>
                      <a:gd name="connsiteY8" fmla="*/ 174749 h 266189"/>
                      <a:gd name="connsiteX9" fmla="*/ 169817 w 300446"/>
                      <a:gd name="connsiteY9" fmla="*/ 213938 h 266189"/>
                      <a:gd name="connsiteX10" fmla="*/ 248195 w 300446"/>
                      <a:gd name="connsiteY10" fmla="*/ 266189 h 266189"/>
                      <a:gd name="connsiteX11" fmla="*/ 300446 w 300446"/>
                      <a:gd name="connsiteY11" fmla="*/ 161686 h 266189"/>
                      <a:gd name="connsiteX0" fmla="*/ 287383 w 316100"/>
                      <a:gd name="connsiteY0" fmla="*/ 6 h 261263"/>
                      <a:gd name="connsiteX1" fmla="*/ 314162 w 316100"/>
                      <a:gd name="connsiteY1" fmla="*/ 74089 h 261263"/>
                      <a:gd name="connsiteX2" fmla="*/ 222069 w 316100"/>
                      <a:gd name="connsiteY2" fmla="*/ 13069 h 261263"/>
                      <a:gd name="connsiteX3" fmla="*/ 169817 w 316100"/>
                      <a:gd name="connsiteY3" fmla="*/ 39195 h 261263"/>
                      <a:gd name="connsiteX4" fmla="*/ 52252 w 316100"/>
                      <a:gd name="connsiteY4" fmla="*/ 91446 h 261263"/>
                      <a:gd name="connsiteX5" fmla="*/ 0 w 316100"/>
                      <a:gd name="connsiteY5" fmla="*/ 130635 h 261263"/>
                      <a:gd name="connsiteX6" fmla="*/ 52252 w 316100"/>
                      <a:gd name="connsiteY6" fmla="*/ 156760 h 261263"/>
                      <a:gd name="connsiteX7" fmla="*/ 91440 w 316100"/>
                      <a:gd name="connsiteY7" fmla="*/ 182886 h 261263"/>
                      <a:gd name="connsiteX8" fmla="*/ 156755 w 316100"/>
                      <a:gd name="connsiteY8" fmla="*/ 169823 h 261263"/>
                      <a:gd name="connsiteX9" fmla="*/ 169817 w 316100"/>
                      <a:gd name="connsiteY9" fmla="*/ 209012 h 261263"/>
                      <a:gd name="connsiteX10" fmla="*/ 248195 w 316100"/>
                      <a:gd name="connsiteY10" fmla="*/ 261263 h 261263"/>
                      <a:gd name="connsiteX11" fmla="*/ 300446 w 316100"/>
                      <a:gd name="connsiteY11" fmla="*/ 156760 h 261263"/>
                      <a:gd name="connsiteX0" fmla="*/ 326579 w 326579"/>
                      <a:gd name="connsiteY0" fmla="*/ 136680 h 248721"/>
                      <a:gd name="connsiteX1" fmla="*/ 314162 w 326579"/>
                      <a:gd name="connsiteY1" fmla="*/ 61547 h 248721"/>
                      <a:gd name="connsiteX2" fmla="*/ 222069 w 326579"/>
                      <a:gd name="connsiteY2" fmla="*/ 527 h 248721"/>
                      <a:gd name="connsiteX3" fmla="*/ 169817 w 326579"/>
                      <a:gd name="connsiteY3" fmla="*/ 26653 h 248721"/>
                      <a:gd name="connsiteX4" fmla="*/ 52252 w 326579"/>
                      <a:gd name="connsiteY4" fmla="*/ 78904 h 248721"/>
                      <a:gd name="connsiteX5" fmla="*/ 0 w 326579"/>
                      <a:gd name="connsiteY5" fmla="*/ 118093 h 248721"/>
                      <a:gd name="connsiteX6" fmla="*/ 52252 w 326579"/>
                      <a:gd name="connsiteY6" fmla="*/ 144218 h 248721"/>
                      <a:gd name="connsiteX7" fmla="*/ 91440 w 326579"/>
                      <a:gd name="connsiteY7" fmla="*/ 170344 h 248721"/>
                      <a:gd name="connsiteX8" fmla="*/ 156755 w 326579"/>
                      <a:gd name="connsiteY8" fmla="*/ 157281 h 248721"/>
                      <a:gd name="connsiteX9" fmla="*/ 169817 w 326579"/>
                      <a:gd name="connsiteY9" fmla="*/ 196470 h 248721"/>
                      <a:gd name="connsiteX10" fmla="*/ 248195 w 326579"/>
                      <a:gd name="connsiteY10" fmla="*/ 248721 h 248721"/>
                      <a:gd name="connsiteX11" fmla="*/ 300446 w 326579"/>
                      <a:gd name="connsiteY11" fmla="*/ 144218 h 248721"/>
                      <a:gd name="connsiteX0" fmla="*/ 308763 w 317789"/>
                      <a:gd name="connsiteY0" fmla="*/ 140607 h 248721"/>
                      <a:gd name="connsiteX1" fmla="*/ 314162 w 317789"/>
                      <a:gd name="connsiteY1" fmla="*/ 61547 h 248721"/>
                      <a:gd name="connsiteX2" fmla="*/ 222069 w 317789"/>
                      <a:gd name="connsiteY2" fmla="*/ 527 h 248721"/>
                      <a:gd name="connsiteX3" fmla="*/ 169817 w 317789"/>
                      <a:gd name="connsiteY3" fmla="*/ 26653 h 248721"/>
                      <a:gd name="connsiteX4" fmla="*/ 52252 w 317789"/>
                      <a:gd name="connsiteY4" fmla="*/ 78904 h 248721"/>
                      <a:gd name="connsiteX5" fmla="*/ 0 w 317789"/>
                      <a:gd name="connsiteY5" fmla="*/ 118093 h 248721"/>
                      <a:gd name="connsiteX6" fmla="*/ 52252 w 317789"/>
                      <a:gd name="connsiteY6" fmla="*/ 144218 h 248721"/>
                      <a:gd name="connsiteX7" fmla="*/ 91440 w 317789"/>
                      <a:gd name="connsiteY7" fmla="*/ 170344 h 248721"/>
                      <a:gd name="connsiteX8" fmla="*/ 156755 w 317789"/>
                      <a:gd name="connsiteY8" fmla="*/ 157281 h 248721"/>
                      <a:gd name="connsiteX9" fmla="*/ 169817 w 317789"/>
                      <a:gd name="connsiteY9" fmla="*/ 196470 h 248721"/>
                      <a:gd name="connsiteX10" fmla="*/ 248195 w 317789"/>
                      <a:gd name="connsiteY10" fmla="*/ 248721 h 248721"/>
                      <a:gd name="connsiteX11" fmla="*/ 300446 w 317789"/>
                      <a:gd name="connsiteY11" fmla="*/ 144218 h 248721"/>
                      <a:gd name="connsiteX0" fmla="*/ 300968 w 316915"/>
                      <a:gd name="connsiteY0" fmla="*/ 145618 h 248721"/>
                      <a:gd name="connsiteX1" fmla="*/ 314162 w 316915"/>
                      <a:gd name="connsiteY1" fmla="*/ 61547 h 248721"/>
                      <a:gd name="connsiteX2" fmla="*/ 222069 w 316915"/>
                      <a:gd name="connsiteY2" fmla="*/ 527 h 248721"/>
                      <a:gd name="connsiteX3" fmla="*/ 169817 w 316915"/>
                      <a:gd name="connsiteY3" fmla="*/ 26653 h 248721"/>
                      <a:gd name="connsiteX4" fmla="*/ 52252 w 316915"/>
                      <a:gd name="connsiteY4" fmla="*/ 78904 h 248721"/>
                      <a:gd name="connsiteX5" fmla="*/ 0 w 316915"/>
                      <a:gd name="connsiteY5" fmla="*/ 118093 h 248721"/>
                      <a:gd name="connsiteX6" fmla="*/ 52252 w 316915"/>
                      <a:gd name="connsiteY6" fmla="*/ 144218 h 248721"/>
                      <a:gd name="connsiteX7" fmla="*/ 91440 w 316915"/>
                      <a:gd name="connsiteY7" fmla="*/ 170344 h 248721"/>
                      <a:gd name="connsiteX8" fmla="*/ 156755 w 316915"/>
                      <a:gd name="connsiteY8" fmla="*/ 157281 h 248721"/>
                      <a:gd name="connsiteX9" fmla="*/ 169817 w 316915"/>
                      <a:gd name="connsiteY9" fmla="*/ 196470 h 248721"/>
                      <a:gd name="connsiteX10" fmla="*/ 248195 w 316915"/>
                      <a:gd name="connsiteY10" fmla="*/ 248721 h 248721"/>
                      <a:gd name="connsiteX11" fmla="*/ 300446 w 316915"/>
                      <a:gd name="connsiteY11" fmla="*/ 144218 h 248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16915" h="248721">
                        <a:moveTo>
                          <a:pt x="300968" y="145618"/>
                        </a:moveTo>
                        <a:cubicBezTo>
                          <a:pt x="300086" y="144876"/>
                          <a:pt x="325048" y="59370"/>
                          <a:pt x="314162" y="61547"/>
                        </a:cubicBezTo>
                        <a:cubicBezTo>
                          <a:pt x="303276" y="63724"/>
                          <a:pt x="240782" y="-6746"/>
                          <a:pt x="222069" y="527"/>
                        </a:cubicBezTo>
                        <a:cubicBezTo>
                          <a:pt x="204652" y="9236"/>
                          <a:pt x="187612" y="18744"/>
                          <a:pt x="169817" y="26653"/>
                        </a:cubicBezTo>
                        <a:cubicBezTo>
                          <a:pt x="126932" y="45713"/>
                          <a:pt x="91835" y="54164"/>
                          <a:pt x="52252" y="78904"/>
                        </a:cubicBezTo>
                        <a:cubicBezTo>
                          <a:pt x="33790" y="90443"/>
                          <a:pt x="17417" y="105030"/>
                          <a:pt x="0" y="118093"/>
                        </a:cubicBezTo>
                        <a:cubicBezTo>
                          <a:pt x="26638" y="198006"/>
                          <a:pt x="-9221" y="133972"/>
                          <a:pt x="52252" y="144218"/>
                        </a:cubicBezTo>
                        <a:cubicBezTo>
                          <a:pt x="67738" y="146799"/>
                          <a:pt x="78377" y="161635"/>
                          <a:pt x="91440" y="170344"/>
                        </a:cubicBezTo>
                        <a:cubicBezTo>
                          <a:pt x="113212" y="165990"/>
                          <a:pt x="135692" y="150260"/>
                          <a:pt x="156755" y="157281"/>
                        </a:cubicBezTo>
                        <a:cubicBezTo>
                          <a:pt x="169818" y="161635"/>
                          <a:pt x="162179" y="185013"/>
                          <a:pt x="169817" y="196470"/>
                        </a:cubicBezTo>
                        <a:cubicBezTo>
                          <a:pt x="197773" y="238405"/>
                          <a:pt x="207110" y="235026"/>
                          <a:pt x="248195" y="248721"/>
                        </a:cubicBezTo>
                        <a:cubicBezTo>
                          <a:pt x="278215" y="158660"/>
                          <a:pt x="254847" y="189817"/>
                          <a:pt x="300446" y="144218"/>
                        </a:cubicBezTo>
                      </a:path>
                    </a:pathLst>
                  </a:custGeom>
                  <a:solidFill>
                    <a:schemeClr val="accent3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64" name="TextBox 63"/>
                  <p:cNvSpPr txBox="1"/>
                  <p:nvPr/>
                </p:nvSpPr>
                <p:spPr>
                  <a:xfrm>
                    <a:off x="4141545" y="4881955"/>
                    <a:ext cx="265483" cy="35624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 smtClean="0"/>
                      <a:t>+</a:t>
                    </a:r>
                    <a:endParaRPr lang="en-US" dirty="0"/>
                  </a:p>
                </p:txBody>
              </p:sp>
              <p:sp>
                <p:nvSpPr>
                  <p:cNvPr id="65" name="TextBox 64"/>
                  <p:cNvSpPr txBox="1"/>
                  <p:nvPr/>
                </p:nvSpPr>
                <p:spPr>
                  <a:xfrm>
                    <a:off x="4293389" y="4971500"/>
                    <a:ext cx="265483" cy="35624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 smtClean="0"/>
                      <a:t>+</a:t>
                    </a:r>
                    <a:endParaRPr lang="en-US" dirty="0"/>
                  </a:p>
                </p:txBody>
              </p:sp>
              <p:sp>
                <p:nvSpPr>
                  <p:cNvPr id="66" name="TextBox 65"/>
                  <p:cNvSpPr txBox="1"/>
                  <p:nvPr/>
                </p:nvSpPr>
                <p:spPr>
                  <a:xfrm>
                    <a:off x="4047174" y="5140098"/>
                    <a:ext cx="265483" cy="35624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 smtClean="0"/>
                      <a:t>+</a:t>
                    </a:r>
                    <a:endParaRPr lang="en-US" dirty="0"/>
                  </a:p>
                </p:txBody>
              </p:sp>
              <p:sp>
                <p:nvSpPr>
                  <p:cNvPr id="67" name="TextBox 66"/>
                  <p:cNvSpPr txBox="1"/>
                  <p:nvPr/>
                </p:nvSpPr>
                <p:spPr>
                  <a:xfrm>
                    <a:off x="3679493" y="5063903"/>
                    <a:ext cx="265483" cy="35624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 smtClean="0"/>
                      <a:t>+</a:t>
                    </a:r>
                    <a:endParaRPr lang="en-US" dirty="0"/>
                  </a:p>
                </p:txBody>
              </p:sp>
              <p:sp>
                <p:nvSpPr>
                  <p:cNvPr id="68" name="TextBox 67"/>
                  <p:cNvSpPr txBox="1"/>
                  <p:nvPr/>
                </p:nvSpPr>
                <p:spPr>
                  <a:xfrm>
                    <a:off x="4150134" y="5295660"/>
                    <a:ext cx="265483" cy="35624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 smtClean="0"/>
                      <a:t>+</a:t>
                    </a:r>
                    <a:endParaRPr lang="en-US" dirty="0"/>
                  </a:p>
                </p:txBody>
              </p:sp>
              <p:sp>
                <p:nvSpPr>
                  <p:cNvPr id="70" name="TextBox 69"/>
                  <p:cNvSpPr txBox="1"/>
                  <p:nvPr/>
                </p:nvSpPr>
                <p:spPr>
                  <a:xfrm>
                    <a:off x="3901262" y="4897972"/>
                    <a:ext cx="265483" cy="35624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 smtClean="0"/>
                      <a:t>+</a:t>
                    </a:r>
                    <a:endParaRPr lang="en-US" dirty="0"/>
                  </a:p>
                </p:txBody>
              </p:sp>
            </p:grpSp>
            <p:sp>
              <p:nvSpPr>
                <p:cNvPr id="72" name="TextBox 71"/>
                <p:cNvSpPr txBox="1"/>
                <p:nvPr/>
              </p:nvSpPr>
              <p:spPr>
                <a:xfrm>
                  <a:off x="3698779" y="4549582"/>
                  <a:ext cx="643125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600" b="1" dirty="0" smtClean="0"/>
                    <a:t>Communities/</a:t>
                  </a:r>
                </a:p>
                <a:p>
                  <a:r>
                    <a:rPr lang="en-US" sz="600" b="1" dirty="0" smtClean="0"/>
                    <a:t>Farms/Plots</a:t>
                  </a:r>
                  <a:endParaRPr lang="en-US" sz="600" b="1" dirty="0"/>
                </a:p>
              </p:txBody>
            </p:sp>
            <p:cxnSp>
              <p:nvCxnSpPr>
                <p:cNvPr id="74" name="Straight Arrow Connector 73"/>
                <p:cNvCxnSpPr/>
                <p:nvPr/>
              </p:nvCxnSpPr>
              <p:spPr>
                <a:xfrm flipH="1">
                  <a:off x="3833863" y="4800103"/>
                  <a:ext cx="67399" cy="284815"/>
                </a:xfrm>
                <a:prstGeom prst="straightConnector1">
                  <a:avLst/>
                </a:prstGeom>
                <a:ln w="6350"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80" name="Straight Arrow Connector 79"/>
            <p:cNvCxnSpPr/>
            <p:nvPr/>
          </p:nvCxnSpPr>
          <p:spPr>
            <a:xfrm>
              <a:off x="4161823" y="4788876"/>
              <a:ext cx="114300" cy="175192"/>
            </a:xfrm>
            <a:prstGeom prst="straightConnector1">
              <a:avLst/>
            </a:prstGeom>
            <a:ln w="63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8" name="Group 127"/>
          <p:cNvGrpSpPr/>
          <p:nvPr/>
        </p:nvGrpSpPr>
        <p:grpSpPr>
          <a:xfrm>
            <a:off x="113219" y="4471204"/>
            <a:ext cx="7840457" cy="2219157"/>
            <a:chOff x="126282" y="4471204"/>
            <a:chExt cx="7840457" cy="2219157"/>
          </a:xfrm>
        </p:grpSpPr>
        <p:sp>
          <p:nvSpPr>
            <p:cNvPr id="102" name="Flowchart: Process 101"/>
            <p:cNvSpPr/>
            <p:nvPr/>
          </p:nvSpPr>
          <p:spPr>
            <a:xfrm>
              <a:off x="126282" y="5200654"/>
              <a:ext cx="1995236" cy="1010326"/>
            </a:xfrm>
            <a:prstGeom prst="flowChartProcess">
              <a:avLst/>
            </a:prstGeom>
            <a:solidFill>
              <a:schemeClr val="accent6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>
                <a:spcAft>
                  <a:spcPts val="300"/>
                </a:spcAft>
              </a:pPr>
              <a:r>
                <a:rPr lang="en-US" sz="1200" b="1" dirty="0" smtClean="0">
                  <a:solidFill>
                    <a:schemeClr val="tx1"/>
                  </a:solidFill>
                </a:rPr>
                <a:t>Project Planning &amp; Management</a:t>
              </a:r>
            </a:p>
            <a:p>
              <a:r>
                <a:rPr lang="en-US" sz="1200" dirty="0" smtClean="0">
                  <a:solidFill>
                    <a:schemeClr val="tx1"/>
                  </a:solidFill>
                </a:rPr>
                <a:t>Improved insights into  innovations , delivery  platforms, and site selection</a:t>
              </a:r>
              <a:endParaRPr lang="en-US" sz="1200" b="1" dirty="0"/>
            </a:p>
          </p:txBody>
        </p:sp>
        <p:cxnSp>
          <p:nvCxnSpPr>
            <p:cNvPr id="109" name="Straight Arrow Connector 108"/>
            <p:cNvCxnSpPr/>
            <p:nvPr/>
          </p:nvCxnSpPr>
          <p:spPr>
            <a:xfrm>
              <a:off x="2132403" y="5493530"/>
              <a:ext cx="530352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5" name="Group 114"/>
            <p:cNvGrpSpPr/>
            <p:nvPr/>
          </p:nvGrpSpPr>
          <p:grpSpPr>
            <a:xfrm>
              <a:off x="1123900" y="6210981"/>
              <a:ext cx="6842839" cy="479380"/>
              <a:chOff x="1123900" y="6210981"/>
              <a:chExt cx="6842839" cy="479380"/>
            </a:xfrm>
          </p:grpSpPr>
          <p:cxnSp>
            <p:nvCxnSpPr>
              <p:cNvPr id="108" name="Elbow Connector 107"/>
              <p:cNvCxnSpPr>
                <a:stCxn id="103" idx="2"/>
                <a:endCxn id="102" idx="2"/>
              </p:cNvCxnSpPr>
              <p:nvPr/>
            </p:nvCxnSpPr>
            <p:spPr>
              <a:xfrm rot="5400000" flipH="1">
                <a:off x="4456941" y="2877940"/>
                <a:ext cx="176757" cy="6842839"/>
              </a:xfrm>
              <a:prstGeom prst="bentConnector3">
                <a:avLst>
                  <a:gd name="adj1" fmla="val -129330"/>
                </a:avLst>
              </a:prstGeom>
              <a:ln w="28575">
                <a:solidFill>
                  <a:schemeClr val="tx2">
                    <a:lumMod val="60000"/>
                    <a:lumOff val="4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4" name="Flowchart: Process 113"/>
              <p:cNvSpPr/>
              <p:nvPr/>
            </p:nvSpPr>
            <p:spPr>
              <a:xfrm>
                <a:off x="3048051" y="6326778"/>
                <a:ext cx="1150644" cy="363583"/>
              </a:xfrm>
              <a:prstGeom prst="flowChartProcess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>
                  <a:spcAft>
                    <a:spcPts val="300"/>
                  </a:spcAft>
                </a:pPr>
                <a:r>
                  <a:rPr lang="en-US" sz="1600" b="1" dirty="0" smtClean="0">
                    <a:solidFill>
                      <a:srgbClr val="C00000"/>
                    </a:solidFill>
                  </a:rPr>
                  <a:t>Learning</a:t>
                </a:r>
              </a:p>
            </p:txBody>
          </p:sp>
        </p:grpSp>
        <p:cxnSp>
          <p:nvCxnSpPr>
            <p:cNvPr id="49" name="Straight Arrow Connector 48"/>
            <p:cNvCxnSpPr/>
            <p:nvPr/>
          </p:nvCxnSpPr>
          <p:spPr>
            <a:xfrm flipV="1">
              <a:off x="1123900" y="4471204"/>
              <a:ext cx="0" cy="73152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65484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6350</TotalTime>
  <Words>279</Words>
  <Application>Microsoft Office PowerPoint</Application>
  <PresentationFormat>On-screen Show (4:3)</PresentationFormat>
  <Paragraphs>91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IFPRI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locadmin</dc:creator>
  <cp:lastModifiedBy>locadmin</cp:lastModifiedBy>
  <cp:revision>12</cp:revision>
  <dcterms:created xsi:type="dcterms:W3CDTF">2012-08-29T22:17:45Z</dcterms:created>
  <dcterms:modified xsi:type="dcterms:W3CDTF">2012-09-04T19:08:07Z</dcterms:modified>
</cp:coreProperties>
</file>